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30"/>
  </p:notesMasterIdLst>
  <p:handoutMasterIdLst>
    <p:handoutMasterId r:id="rId31"/>
  </p:handoutMasterIdLst>
  <p:sldIdLst>
    <p:sldId id="387" r:id="rId6"/>
    <p:sldId id="388" r:id="rId7"/>
    <p:sldId id="340" r:id="rId8"/>
    <p:sldId id="348" r:id="rId9"/>
    <p:sldId id="382" r:id="rId10"/>
    <p:sldId id="356" r:id="rId11"/>
    <p:sldId id="344" r:id="rId12"/>
    <p:sldId id="341" r:id="rId13"/>
    <p:sldId id="352" r:id="rId14"/>
    <p:sldId id="353" r:id="rId15"/>
    <p:sldId id="355" r:id="rId16"/>
    <p:sldId id="358" r:id="rId17"/>
    <p:sldId id="383" r:id="rId18"/>
    <p:sldId id="360" r:id="rId19"/>
    <p:sldId id="361" r:id="rId20"/>
    <p:sldId id="335" r:id="rId21"/>
    <p:sldId id="328" r:id="rId22"/>
    <p:sldId id="364" r:id="rId23"/>
    <p:sldId id="314" r:id="rId24"/>
    <p:sldId id="385" r:id="rId25"/>
    <p:sldId id="390" r:id="rId26"/>
    <p:sldId id="386" r:id="rId27"/>
    <p:sldId id="256" r:id="rId28"/>
    <p:sldId id="3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45270F-A41D-4384-90AE-F25F24743662}">
          <p14:sldIdLst>
            <p14:sldId id="387"/>
            <p14:sldId id="388"/>
            <p14:sldId id="340"/>
            <p14:sldId id="348"/>
            <p14:sldId id="382"/>
            <p14:sldId id="356"/>
            <p14:sldId id="344"/>
            <p14:sldId id="341"/>
            <p14:sldId id="352"/>
            <p14:sldId id="353"/>
            <p14:sldId id="355"/>
          </p14:sldIdLst>
        </p14:section>
        <p14:section name="Results" id="{8BB6D294-CF89-4EB4-9DDE-66DA2594A457}">
          <p14:sldIdLst>
            <p14:sldId id="358"/>
            <p14:sldId id="383"/>
            <p14:sldId id="360"/>
            <p14:sldId id="361"/>
            <p14:sldId id="335"/>
            <p14:sldId id="328"/>
            <p14:sldId id="364"/>
            <p14:sldId id="314"/>
            <p14:sldId id="385"/>
            <p14:sldId id="390"/>
            <p14:sldId id="386"/>
            <p14:sldId id="256"/>
            <p14:sldId id="3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6482"/>
    <a:srgbClr val="FF8080"/>
    <a:srgbClr val="FFD280"/>
    <a:srgbClr val="808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3" autoAdjust="0"/>
    <p:restoredTop sz="77355" autoAdjust="0"/>
  </p:normalViewPr>
  <p:slideViewPr>
    <p:cSldViewPr snapToGrid="0">
      <p:cViewPr varScale="1">
        <p:scale>
          <a:sx n="64" d="100"/>
          <a:sy n="64" d="100"/>
        </p:scale>
        <p:origin x="544" y="168"/>
      </p:cViewPr>
      <p:guideLst/>
    </p:cSldViewPr>
  </p:slideViewPr>
  <p:outlineViewPr>
    <p:cViewPr>
      <p:scale>
        <a:sx n="33" d="100"/>
        <a:sy n="33" d="100"/>
      </p:scale>
      <p:origin x="0" y="0"/>
    </p:cViewPr>
  </p:outlineViewPr>
  <p:notesTextViewPr>
    <p:cViewPr>
      <p:scale>
        <a:sx n="125" d="100"/>
        <a:sy n="125" d="100"/>
      </p:scale>
      <p:origin x="0" y="-456"/>
    </p:cViewPr>
  </p:notesTextViewPr>
  <p:sorterViewPr>
    <p:cViewPr>
      <p:scale>
        <a:sx n="80" d="100"/>
        <a:sy n="80" d="100"/>
      </p:scale>
      <p:origin x="0" y="0"/>
    </p:cViewPr>
  </p:sorter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EAFF1E-D4B6-4FBC-AEB3-6C0B7CDD407C}" type="datetimeFigureOut">
              <a:rPr lang="en-US" smtClean="0"/>
              <a:t>11/30/18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4327EF-E4E2-4E65-B390-18FBC53632EE}" type="slidenum">
              <a:rPr lang="en-US" smtClean="0"/>
              <a:t>‹#›</a:t>
            </a:fld>
            <a:endParaRPr lang="en-US"/>
          </a:p>
        </p:txBody>
      </p:sp>
    </p:spTree>
    <p:extLst>
      <p:ext uri="{BB962C8B-B14F-4D97-AF65-F5344CB8AC3E}">
        <p14:creationId xmlns:p14="http://schemas.microsoft.com/office/powerpoint/2010/main" val="318793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CAE43-8282-4A0C-A3E5-8C02E7FB2D13}" type="datetimeFigureOut">
              <a:rPr lang="en-US" smtClean="0"/>
              <a:t>11/30/18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40DF3-C188-4D18-97A7-7A28B0679652}" type="slidenum">
              <a:rPr lang="en-US" smtClean="0"/>
              <a:t>‹#›</a:t>
            </a:fld>
            <a:endParaRPr lang="en-US"/>
          </a:p>
        </p:txBody>
      </p:sp>
    </p:spTree>
    <p:extLst>
      <p:ext uri="{BB962C8B-B14F-4D97-AF65-F5344CB8AC3E}">
        <p14:creationId xmlns:p14="http://schemas.microsoft.com/office/powerpoint/2010/main" val="643619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Housekeeping topics</a:t>
            </a:r>
          </a:p>
          <a:p>
            <a:pPr marL="228600" indent="-228600">
              <a:buAutoNum type="arabicPeriod"/>
            </a:pPr>
            <a:r>
              <a:rPr lang="en-US" dirty="0"/>
              <a:t>Location of restrooms</a:t>
            </a:r>
          </a:p>
          <a:p>
            <a:pPr marL="228600" indent="-228600">
              <a:buAutoNum type="arabicPeriod"/>
            </a:pPr>
            <a:r>
              <a:rPr lang="en-US" dirty="0"/>
              <a:t>Hang up coats next to Dean’s office</a:t>
            </a:r>
          </a:p>
        </p:txBody>
      </p:sp>
      <p:sp>
        <p:nvSpPr>
          <p:cNvPr id="4" name="Slide Number Placeholder 3"/>
          <p:cNvSpPr>
            <a:spLocks noGrp="1"/>
          </p:cNvSpPr>
          <p:nvPr>
            <p:ph type="sldNum" sz="quarter" idx="5"/>
          </p:nvPr>
        </p:nvSpPr>
        <p:spPr/>
        <p:txBody>
          <a:bodyPr/>
          <a:lstStyle/>
          <a:p>
            <a:fld id="{21840DF3-C188-4D18-97A7-7A28B0679652}" type="slidenum">
              <a:rPr lang="en-US" smtClean="0"/>
              <a:t>1</a:t>
            </a:fld>
            <a:endParaRPr lang="en-US"/>
          </a:p>
        </p:txBody>
      </p:sp>
    </p:spTree>
    <p:extLst>
      <p:ext uri="{BB962C8B-B14F-4D97-AF65-F5344CB8AC3E}">
        <p14:creationId xmlns:p14="http://schemas.microsoft.com/office/powerpoint/2010/main" val="3427087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Taxa shared between all states: </a:t>
            </a:r>
          </a:p>
          <a:p>
            <a:endParaRPr lang="en-US" dirty="0"/>
          </a:p>
          <a:p>
            <a:r>
              <a:rPr lang="en-US" dirty="0"/>
              <a:t>teat community similar between infection state.              Milk community differs</a:t>
            </a:r>
          </a:p>
          <a:p>
            <a:endParaRPr lang="en-US" dirty="0"/>
          </a:p>
          <a:p>
            <a:r>
              <a:rPr lang="en-US" dirty="0"/>
              <a:t>Higher in healthy, almost zero in infected milk: suggests that infection status modulates the microbial DNA in the healthy milk:</a:t>
            </a:r>
          </a:p>
          <a:p>
            <a:endParaRPr lang="en-US" dirty="0"/>
          </a:p>
          <a:p>
            <a:r>
              <a:rPr lang="en-US" dirty="0"/>
              <a:t>Dysbiosis Hypothesis</a:t>
            </a:r>
          </a:p>
          <a:p>
            <a:endParaRPr lang="en-US" dirty="0"/>
          </a:p>
          <a:p>
            <a:r>
              <a:rPr lang="en-US" dirty="0"/>
              <a:t>Only 2015 above 1% RA.</a:t>
            </a:r>
          </a:p>
          <a:p>
            <a:r>
              <a:rPr lang="en-US" dirty="0"/>
              <a:t>OTUs in at least half of obs. Of all animals= common</a:t>
            </a:r>
          </a:p>
          <a:p>
            <a:r>
              <a:rPr lang="en-US" dirty="0"/>
              <a:t>Numbers are mean relative abundance in that habitat state</a:t>
            </a:r>
          </a:p>
          <a:p>
            <a:r>
              <a:rPr lang="en-US" dirty="0"/>
              <a:t>Heavy hitters: staph, micrococcus, Acinetobacter</a:t>
            </a:r>
          </a:p>
          <a:p>
            <a:r>
              <a:rPr lang="en-US" dirty="0"/>
              <a:t>SMB53 greater in healthy milk, common on skin</a:t>
            </a:r>
          </a:p>
          <a:p>
            <a:r>
              <a:rPr lang="en-US" dirty="0"/>
              <a:t>Staph, greater in infected milk: makes sense because most animals were selected based on the presence of a cultured staphylococci pathogen</a:t>
            </a:r>
          </a:p>
          <a:p>
            <a:endParaRPr lang="en-US" dirty="0"/>
          </a:p>
        </p:txBody>
      </p:sp>
      <p:sp>
        <p:nvSpPr>
          <p:cNvPr id="4" name="Slide Number Placeholder 3"/>
          <p:cNvSpPr>
            <a:spLocks noGrp="1"/>
          </p:cNvSpPr>
          <p:nvPr>
            <p:ph type="sldNum" sz="quarter" idx="5"/>
          </p:nvPr>
        </p:nvSpPr>
        <p:spPr/>
        <p:txBody>
          <a:bodyPr/>
          <a:lstStyle/>
          <a:p>
            <a:fld id="{21840DF3-C188-4D18-97A7-7A28B0679652}" type="slidenum">
              <a:rPr lang="en-US" smtClean="0"/>
              <a:t>14</a:t>
            </a:fld>
            <a:endParaRPr lang="en-US"/>
          </a:p>
        </p:txBody>
      </p:sp>
    </p:spTree>
    <p:extLst>
      <p:ext uri="{BB962C8B-B14F-4D97-AF65-F5344CB8AC3E}">
        <p14:creationId xmlns:p14="http://schemas.microsoft.com/office/powerpoint/2010/main" val="1115531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pattern in fungi:  group of taxa that are only apparent in teat and healthy milk suggesting a flow of microbes between the healthy teat cistern and the bedding environment</a:t>
            </a:r>
          </a:p>
          <a:p>
            <a:endParaRPr lang="en-US" dirty="0"/>
          </a:p>
          <a:p>
            <a:endParaRPr lang="en-US" dirty="0"/>
          </a:p>
          <a:p>
            <a:r>
              <a:rPr lang="en-US" dirty="0"/>
              <a:t>Heavy hitter: penicillium greater in healthy milk, though prevalent in both healthy and infected milk, not really skin.  Remember: these are Relative, there may actually be higher counts on skin, but less relative to other taxa.. Especially because many more sequences were read in teat samples.</a:t>
            </a:r>
          </a:p>
          <a:p>
            <a:r>
              <a:rPr lang="en-US" dirty="0" err="1"/>
              <a:t>Debaryomyces</a:t>
            </a:r>
            <a:r>
              <a:rPr lang="en-US" dirty="0"/>
              <a:t>: yeast higher in infected samples and also found in skin.  </a:t>
            </a:r>
            <a:r>
              <a:rPr lang="en-US" dirty="0" err="1"/>
              <a:t>Lophiostoma</a:t>
            </a:r>
            <a:r>
              <a:rPr lang="en-US" dirty="0"/>
              <a:t>, only found in infected milk.  </a:t>
            </a:r>
          </a:p>
          <a:p>
            <a:endParaRPr lang="en-US" dirty="0"/>
          </a:p>
          <a:p>
            <a:r>
              <a:rPr lang="en-US" dirty="0"/>
              <a:t>Teat taxa in equal abundance are in different abundance between infection states: some are only present in healthy teats.  Suggestive of a commensal milk microbiome that is shared with teat, and thus impacted by the external environment such as bedding.  A sign that the healthy microbiota could be modulated by bedding.   </a:t>
            </a:r>
          </a:p>
        </p:txBody>
      </p:sp>
      <p:sp>
        <p:nvSpPr>
          <p:cNvPr id="4" name="Slide Number Placeholder 3"/>
          <p:cNvSpPr>
            <a:spLocks noGrp="1"/>
          </p:cNvSpPr>
          <p:nvPr>
            <p:ph type="sldNum" sz="quarter" idx="5"/>
          </p:nvPr>
        </p:nvSpPr>
        <p:spPr/>
        <p:txBody>
          <a:bodyPr/>
          <a:lstStyle/>
          <a:p>
            <a:fld id="{21840DF3-C188-4D18-97A7-7A28B0679652}" type="slidenum">
              <a:rPr lang="en-US" smtClean="0"/>
              <a:t>15</a:t>
            </a:fld>
            <a:endParaRPr lang="en-US"/>
          </a:p>
        </p:txBody>
      </p:sp>
    </p:spTree>
    <p:extLst>
      <p:ext uri="{BB962C8B-B14F-4D97-AF65-F5344CB8AC3E}">
        <p14:creationId xmlns:p14="http://schemas.microsoft.com/office/powerpoint/2010/main" val="36809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Bacterial genera greater than or equal to 2.5% and Fungal genera ≥5% of total relative abundance in teat or mammary gland also present in bedded pack. Green cells are shared taxa greater in healthy glands, Yellow cells are bedding taxa increased in infected glands.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Debaryomyces</a:t>
            </a:r>
            <a:r>
              <a:rPr lang="en-US" sz="1200" kern="1200" dirty="0">
                <a:solidFill>
                  <a:schemeClr val="tx1"/>
                </a:solidFill>
                <a:effectLst/>
                <a:latin typeface="+mn-lt"/>
                <a:ea typeface="+mn-ea"/>
                <a:cs typeface="+mn-cs"/>
              </a:rPr>
              <a:t> and penicillium shared between all habitat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Corynebacterium and Acinetobacter shared between both habitat states</a:t>
            </a:r>
            <a:endParaRPr lang="en-US" dirty="0"/>
          </a:p>
        </p:txBody>
      </p:sp>
      <p:sp>
        <p:nvSpPr>
          <p:cNvPr id="4" name="Slide Number Placeholder 3"/>
          <p:cNvSpPr>
            <a:spLocks noGrp="1"/>
          </p:cNvSpPr>
          <p:nvPr>
            <p:ph type="sldNum" sz="quarter" idx="10"/>
          </p:nvPr>
        </p:nvSpPr>
        <p:spPr/>
        <p:txBody>
          <a:bodyPr/>
          <a:lstStyle/>
          <a:p>
            <a:fld id="{21840DF3-C188-4D18-97A7-7A28B0679652}" type="slidenum">
              <a:rPr lang="en-US" smtClean="0"/>
              <a:t>17</a:t>
            </a:fld>
            <a:endParaRPr lang="en-US"/>
          </a:p>
        </p:txBody>
      </p:sp>
    </p:spTree>
    <p:extLst>
      <p:ext uri="{BB962C8B-B14F-4D97-AF65-F5344CB8AC3E}">
        <p14:creationId xmlns:p14="http://schemas.microsoft.com/office/powerpoint/2010/main" val="170024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believe that there are microbes associated with both healthy and infected habitats present in the bedding, is it possible to control this environment to foster the good microbes and discourage the bad ones? 	</a:t>
            </a:r>
          </a:p>
          <a:p>
            <a:r>
              <a:rPr lang="en-US" dirty="0"/>
              <a:t>	</a:t>
            </a:r>
          </a:p>
          <a:p>
            <a:r>
              <a:rPr lang="en-US" dirty="0"/>
              <a:t>The microbiome of the bedding did appear to be shaped both by farm and by management practices.  </a:t>
            </a:r>
            <a:r>
              <a:rPr lang="en-US" dirty="0" err="1"/>
              <a:t>BDC</a:t>
            </a:r>
            <a:r>
              <a:rPr lang="en-US" dirty="0"/>
              <a:t> all clustering : all warm static packs while other two farms are set apart.</a:t>
            </a:r>
          </a:p>
        </p:txBody>
      </p:sp>
      <p:sp>
        <p:nvSpPr>
          <p:cNvPr id="4" name="Slide Number Placeholder 3"/>
          <p:cNvSpPr>
            <a:spLocks noGrp="1"/>
          </p:cNvSpPr>
          <p:nvPr>
            <p:ph type="sldNum" sz="quarter" idx="5"/>
          </p:nvPr>
        </p:nvSpPr>
        <p:spPr/>
        <p:txBody>
          <a:bodyPr/>
          <a:lstStyle/>
          <a:p>
            <a:fld id="{21840DF3-C188-4D18-97A7-7A28B0679652}" type="slidenum">
              <a:rPr lang="en-US" smtClean="0"/>
              <a:t>18</a:t>
            </a:fld>
            <a:endParaRPr lang="en-US"/>
          </a:p>
        </p:txBody>
      </p:sp>
    </p:spTree>
    <p:extLst>
      <p:ext uri="{BB962C8B-B14F-4D97-AF65-F5344CB8AC3E}">
        <p14:creationId xmlns:p14="http://schemas.microsoft.com/office/powerpoint/2010/main" val="44127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Q’s:  Single cow that gets</a:t>
            </a:r>
            <a:r>
              <a:rPr lang="en-US" baseline="0" dirty="0"/>
              <a:t> mastitis over time</a:t>
            </a:r>
          </a:p>
          <a:p>
            <a:endParaRPr lang="en-US" baseline="0" dirty="0"/>
          </a:p>
          <a:p>
            <a:r>
              <a:rPr lang="en-US" baseline="0" dirty="0"/>
              <a:t>Compare gut and milk microbiome: immune resistance conferred by bacteria, diet</a:t>
            </a:r>
          </a:p>
          <a:p>
            <a:endParaRPr lang="en-US" baseline="0" dirty="0"/>
          </a:p>
          <a:p>
            <a:r>
              <a:rPr lang="en-US" baseline="0" dirty="0"/>
              <a:t>Genotyping staph species : where are the truly pathogenic bacteria residing</a:t>
            </a:r>
          </a:p>
          <a:p>
            <a:endParaRPr lang="en-US" baseline="0" dirty="0"/>
          </a:p>
          <a:p>
            <a:r>
              <a:rPr lang="en-US" baseline="0" dirty="0"/>
              <a:t>Continue to characterize the microbiome with molecular genetic studies: what are these things actually doing?</a:t>
            </a:r>
            <a:endParaRPr lang="en-US" dirty="0"/>
          </a:p>
        </p:txBody>
      </p:sp>
      <p:sp>
        <p:nvSpPr>
          <p:cNvPr id="4" name="Slide Number Placeholder 3"/>
          <p:cNvSpPr>
            <a:spLocks noGrp="1"/>
          </p:cNvSpPr>
          <p:nvPr>
            <p:ph type="sldNum" sz="quarter" idx="10"/>
          </p:nvPr>
        </p:nvSpPr>
        <p:spPr/>
        <p:txBody>
          <a:bodyPr/>
          <a:lstStyle/>
          <a:p>
            <a:fld id="{21840DF3-C188-4D18-97A7-7A28B0679652}" type="slidenum">
              <a:rPr lang="en-US" smtClean="0"/>
              <a:t>19</a:t>
            </a:fld>
            <a:endParaRPr lang="en-US"/>
          </a:p>
        </p:txBody>
      </p:sp>
    </p:spTree>
    <p:extLst>
      <p:ext uri="{BB962C8B-B14F-4D97-AF65-F5344CB8AC3E}">
        <p14:creationId xmlns:p14="http://schemas.microsoft.com/office/powerpoint/2010/main" val="498823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Products include an economic assessment and best management practices</a:t>
            </a:r>
          </a:p>
        </p:txBody>
      </p:sp>
      <p:sp>
        <p:nvSpPr>
          <p:cNvPr id="4" name="Slide Number Placeholder 3"/>
          <p:cNvSpPr>
            <a:spLocks noGrp="1"/>
          </p:cNvSpPr>
          <p:nvPr>
            <p:ph type="sldNum" sz="quarter" idx="5"/>
          </p:nvPr>
        </p:nvSpPr>
        <p:spPr/>
        <p:txBody>
          <a:bodyPr/>
          <a:lstStyle/>
          <a:p>
            <a:fld id="{21840DF3-C188-4D18-97A7-7A28B0679652}" type="slidenum">
              <a:rPr lang="en-US" smtClean="0"/>
              <a:t>22</a:t>
            </a:fld>
            <a:endParaRPr lang="en-US"/>
          </a:p>
        </p:txBody>
      </p:sp>
    </p:spTree>
    <p:extLst>
      <p:ext uri="{BB962C8B-B14F-4D97-AF65-F5344CB8AC3E}">
        <p14:creationId xmlns:p14="http://schemas.microsoft.com/office/powerpoint/2010/main" val="1084710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840DF3-C188-4D18-97A7-7A28B0679652}" type="slidenum">
              <a:rPr lang="en-US" smtClean="0"/>
              <a:t>23</a:t>
            </a:fld>
            <a:endParaRPr lang="en-US"/>
          </a:p>
        </p:txBody>
      </p:sp>
    </p:spTree>
    <p:extLst>
      <p:ext uri="{BB962C8B-B14F-4D97-AF65-F5344CB8AC3E}">
        <p14:creationId xmlns:p14="http://schemas.microsoft.com/office/powerpoint/2010/main" val="614902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too much of a survey?  How long? </a:t>
            </a:r>
          </a:p>
          <a:p>
            <a:r>
              <a:rPr lang="en-US" dirty="0"/>
              <a:t>Are  there any sensitivities that we should be aware of?</a:t>
            </a:r>
          </a:p>
          <a:p>
            <a:r>
              <a:rPr lang="en-US" dirty="0"/>
              <a:t>Factors that could bias our farm selection? </a:t>
            </a:r>
          </a:p>
          <a:p>
            <a:r>
              <a:rPr lang="en-US" dirty="0"/>
              <a:t>Are we missing something that would be useful to farmers?  E.g., economics (ROI)</a:t>
            </a:r>
          </a:p>
          <a:p>
            <a:r>
              <a:rPr lang="en-US" dirty="0"/>
              <a:t>In the worst case scenario, we find no health effect, is there something that will generate useful findings regardless of outcome?  E.g., does mastitis incidence and severity decrease with bedded pack?</a:t>
            </a:r>
          </a:p>
          <a:p>
            <a:r>
              <a:rPr lang="en-US" dirty="0"/>
              <a:t>Brian can pick up nutrient management in the economics follow-up </a:t>
            </a:r>
          </a:p>
        </p:txBody>
      </p:sp>
      <p:sp>
        <p:nvSpPr>
          <p:cNvPr id="4" name="Slide Number Placeholder 3"/>
          <p:cNvSpPr>
            <a:spLocks noGrp="1"/>
          </p:cNvSpPr>
          <p:nvPr>
            <p:ph type="sldNum" sz="quarter" idx="5"/>
          </p:nvPr>
        </p:nvSpPr>
        <p:spPr/>
        <p:txBody>
          <a:bodyPr/>
          <a:lstStyle/>
          <a:p>
            <a:fld id="{FE77AE2A-D76A-964C-B1FC-2E4E3986F519}" type="slidenum">
              <a:rPr lang="en-US" smtClean="0"/>
              <a:t>24</a:t>
            </a:fld>
            <a:endParaRPr lang="en-US"/>
          </a:p>
        </p:txBody>
      </p:sp>
    </p:spTree>
    <p:extLst>
      <p:ext uri="{BB962C8B-B14F-4D97-AF65-F5344CB8AC3E}">
        <p14:creationId xmlns:p14="http://schemas.microsoft.com/office/powerpoint/2010/main" val="2111967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closer look at the mammary gland:  </a:t>
            </a:r>
          </a:p>
          <a:p>
            <a:endParaRPr lang="en-US" dirty="0"/>
          </a:p>
          <a:p>
            <a:r>
              <a:rPr lang="en-US" dirty="0"/>
              <a:t>In the past 15 years, there has been an explosion in the use of DNA to assess the composition of the microbial community, allowing us to suggest an enormous diversity of microbial life far beyond that which can be grown in a petri dish.  In the world of mastitis </a:t>
            </a:r>
            <a:r>
              <a:rPr lang="en-US" dirty="0" err="1"/>
              <a:t>epidemiolygy</a:t>
            </a:r>
            <a:r>
              <a:rPr lang="en-US" dirty="0"/>
              <a:t> this has lead to a reassessment of the nature of the host pathogen relationship. For many decades, healthy intramammary milk has been thought to be free of bacteria.  Recent evidence has suggested that this may not be true.  Instead, a diverse assemblage of microbial DNA has been observed in healthy milk, suggesting that the relationship between the udder and the microbial community may be more complex than "if a bacteria manages to establish itself in the gland, this gland is infected"</a:t>
            </a:r>
          </a:p>
          <a:p>
            <a:endParaRPr lang="en-US" dirty="0"/>
          </a:p>
        </p:txBody>
      </p:sp>
      <p:sp>
        <p:nvSpPr>
          <p:cNvPr id="4" name="Slide Number Placeholder 3"/>
          <p:cNvSpPr>
            <a:spLocks noGrp="1"/>
          </p:cNvSpPr>
          <p:nvPr>
            <p:ph type="sldNum" sz="quarter" idx="5"/>
          </p:nvPr>
        </p:nvSpPr>
        <p:spPr/>
        <p:txBody>
          <a:bodyPr/>
          <a:lstStyle/>
          <a:p>
            <a:fld id="{21840DF3-C188-4D18-97A7-7A28B0679652}" type="slidenum">
              <a:rPr lang="en-US" smtClean="0"/>
              <a:t>4</a:t>
            </a:fld>
            <a:endParaRPr lang="en-US"/>
          </a:p>
        </p:txBody>
      </p:sp>
    </p:spTree>
    <p:extLst>
      <p:ext uri="{BB962C8B-B14F-4D97-AF65-F5344CB8AC3E}">
        <p14:creationId xmlns:p14="http://schemas.microsoft.com/office/powerpoint/2010/main" val="3698151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dysbiosis hypothesis,  (“Put this in the back of your mind for a moment”)</a:t>
            </a:r>
          </a:p>
          <a:p>
            <a:endParaRPr lang="en-US" dirty="0"/>
          </a:p>
          <a:p>
            <a:r>
              <a:rPr lang="en-US" dirty="0"/>
              <a:t>disruption of the microbial ecology:</a:t>
            </a:r>
          </a:p>
          <a:p>
            <a:r>
              <a:rPr lang="en-US" dirty="0"/>
              <a:t>	via invasion of a pathogen</a:t>
            </a:r>
          </a:p>
          <a:p>
            <a:r>
              <a:rPr lang="en-US" dirty="0"/>
              <a:t>	“turning on” of pathogenicity of endogenous microbes, </a:t>
            </a:r>
          </a:p>
          <a:p>
            <a:r>
              <a:rPr lang="en-US" dirty="0"/>
              <a:t>	or due to a chemical or physical imbalance in the gland, creating new ecological niches that allow commensal microbes to thrive, stimulating a greater cow immune response.   </a:t>
            </a:r>
          </a:p>
        </p:txBody>
      </p:sp>
      <p:sp>
        <p:nvSpPr>
          <p:cNvPr id="4" name="Slide Number Placeholder 3"/>
          <p:cNvSpPr>
            <a:spLocks noGrp="1"/>
          </p:cNvSpPr>
          <p:nvPr>
            <p:ph type="sldNum" sz="quarter" idx="5"/>
          </p:nvPr>
        </p:nvSpPr>
        <p:spPr/>
        <p:txBody>
          <a:bodyPr/>
          <a:lstStyle/>
          <a:p>
            <a:fld id="{21840DF3-C188-4D18-97A7-7A28B0679652}" type="slidenum">
              <a:rPr lang="en-US" smtClean="0"/>
              <a:t>5</a:t>
            </a:fld>
            <a:endParaRPr lang="en-US"/>
          </a:p>
        </p:txBody>
      </p:sp>
    </p:spTree>
    <p:extLst>
      <p:ext uri="{BB962C8B-B14F-4D97-AF65-F5344CB8AC3E}">
        <p14:creationId xmlns:p14="http://schemas.microsoft.com/office/powerpoint/2010/main" val="2922883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counting microbes, only unique fragments of their DNA.  So our long list of organism names that we found in these environments are best guesses.  Often DNA sequences are identified only to order etc.  For example, the jackalope DNA in our dataset is certainly a unique organism, but its DNA can only tell us it is related to the rabbit, because no one has ever found one before.  So we are left calling it an OTU.</a:t>
            </a:r>
          </a:p>
          <a:p>
            <a:endParaRPr lang="en-US" dirty="0"/>
          </a:p>
          <a:p>
            <a:r>
              <a:rPr lang="en-US" dirty="0"/>
              <a:t>S aureus, penicillium </a:t>
            </a:r>
            <a:r>
              <a:rPr lang="en-US" dirty="0" err="1"/>
              <a:t>chromogenes</a:t>
            </a:r>
            <a:r>
              <a:rPr lang="en-US" dirty="0"/>
              <a:t>, </a:t>
            </a:r>
            <a:r>
              <a:rPr lang="en-US" dirty="0" err="1"/>
              <a:t>escherichia</a:t>
            </a:r>
            <a:r>
              <a:rPr lang="en-US" dirty="0"/>
              <a:t> coli</a:t>
            </a:r>
          </a:p>
        </p:txBody>
      </p:sp>
      <p:sp>
        <p:nvSpPr>
          <p:cNvPr id="4" name="Slide Number Placeholder 3"/>
          <p:cNvSpPr>
            <a:spLocks noGrp="1"/>
          </p:cNvSpPr>
          <p:nvPr>
            <p:ph type="sldNum" sz="quarter" idx="5"/>
          </p:nvPr>
        </p:nvSpPr>
        <p:spPr/>
        <p:txBody>
          <a:bodyPr/>
          <a:lstStyle/>
          <a:p>
            <a:fld id="{21840DF3-C188-4D18-97A7-7A28B0679652}" type="slidenum">
              <a:rPr lang="en-US" smtClean="0"/>
              <a:t>6</a:t>
            </a:fld>
            <a:endParaRPr lang="en-US"/>
          </a:p>
        </p:txBody>
      </p:sp>
    </p:spTree>
    <p:extLst>
      <p:ext uri="{BB962C8B-B14F-4D97-AF65-F5344CB8AC3E}">
        <p14:creationId xmlns:p14="http://schemas.microsoft.com/office/powerpoint/2010/main" val="48865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Organic farmers, such as those in this study, are unable to use antibiotics and rely on preventative measures to discourage mastitis.  Bedding types and management can effect total pathogen load on teats and effect which bacteria are present in the bedding.  Interestingly: the bedded pack style of bedding relies on the microbial community to decompose layers of substrate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Despite living on a pile of organic material mixed with their own feces, cows are no more likely experience mammary infections.  What is going on here?</a:t>
            </a:r>
          </a:p>
          <a:p>
            <a:endParaRPr lang="en-US" dirty="0"/>
          </a:p>
        </p:txBody>
      </p:sp>
      <p:sp>
        <p:nvSpPr>
          <p:cNvPr id="4" name="Slide Number Placeholder 3"/>
          <p:cNvSpPr>
            <a:spLocks noGrp="1"/>
          </p:cNvSpPr>
          <p:nvPr>
            <p:ph type="sldNum" sz="quarter" idx="5"/>
          </p:nvPr>
        </p:nvSpPr>
        <p:spPr/>
        <p:txBody>
          <a:bodyPr/>
          <a:lstStyle/>
          <a:p>
            <a:fld id="{21840DF3-C188-4D18-97A7-7A28B0679652}" type="slidenum">
              <a:rPr lang="en-US" smtClean="0"/>
              <a:t>7</a:t>
            </a:fld>
            <a:endParaRPr lang="en-US"/>
          </a:p>
        </p:txBody>
      </p:sp>
    </p:spTree>
    <p:extLst>
      <p:ext uri="{BB962C8B-B14F-4D97-AF65-F5344CB8AC3E}">
        <p14:creationId xmlns:p14="http://schemas.microsoft.com/office/powerpoint/2010/main" val="777762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hoping to gain insight into how bedded pack management can be used to control mastitis and curtail flies</a:t>
            </a:r>
          </a:p>
        </p:txBody>
      </p:sp>
      <p:sp>
        <p:nvSpPr>
          <p:cNvPr id="4" name="Slide Number Placeholder 3"/>
          <p:cNvSpPr>
            <a:spLocks noGrp="1"/>
          </p:cNvSpPr>
          <p:nvPr>
            <p:ph type="sldNum" sz="quarter" idx="5"/>
          </p:nvPr>
        </p:nvSpPr>
        <p:spPr/>
        <p:txBody>
          <a:bodyPr/>
          <a:lstStyle/>
          <a:p>
            <a:fld id="{21840DF3-C188-4D18-97A7-7A28B0679652}" type="slidenum">
              <a:rPr lang="en-US" smtClean="0"/>
              <a:t>8</a:t>
            </a:fld>
            <a:endParaRPr lang="en-US"/>
          </a:p>
        </p:txBody>
      </p:sp>
    </p:spTree>
    <p:extLst>
      <p:ext uri="{BB962C8B-B14F-4D97-AF65-F5344CB8AC3E}">
        <p14:creationId xmlns:p14="http://schemas.microsoft.com/office/powerpoint/2010/main" val="4141731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Screened the herd to identify cows with one healthy and one infected quarter</a:t>
            </a:r>
          </a:p>
          <a:p>
            <a:r>
              <a:rPr lang="en-US" dirty="0"/>
              <a:t>Sequenced a random selection of these cows on each date.</a:t>
            </a:r>
          </a:p>
          <a:p>
            <a:endParaRPr lang="en-US" dirty="0"/>
          </a:p>
          <a:p>
            <a:r>
              <a:rPr lang="en-US" dirty="0"/>
              <a:t>Infected == SCC &gt;= 200000 &amp; positive ID of pathogen in replicate samples</a:t>
            </a:r>
          </a:p>
          <a:p>
            <a:r>
              <a:rPr lang="en-US" dirty="0"/>
              <a:t>Healthy == SCC &lt;= 100000 &amp; no growth in replicate samples</a:t>
            </a:r>
          </a:p>
        </p:txBody>
      </p:sp>
      <p:sp>
        <p:nvSpPr>
          <p:cNvPr id="4" name="Slide Number Placeholder 3"/>
          <p:cNvSpPr>
            <a:spLocks noGrp="1"/>
          </p:cNvSpPr>
          <p:nvPr>
            <p:ph type="sldNum" sz="quarter" idx="5"/>
          </p:nvPr>
        </p:nvSpPr>
        <p:spPr/>
        <p:txBody>
          <a:bodyPr/>
          <a:lstStyle/>
          <a:p>
            <a:fld id="{21840DF3-C188-4D18-97A7-7A28B0679652}" type="slidenum">
              <a:rPr lang="en-US" smtClean="0"/>
              <a:t>11</a:t>
            </a:fld>
            <a:endParaRPr lang="en-US"/>
          </a:p>
        </p:txBody>
      </p:sp>
    </p:spTree>
    <p:extLst>
      <p:ext uri="{BB962C8B-B14F-4D97-AF65-F5344CB8AC3E}">
        <p14:creationId xmlns:p14="http://schemas.microsoft.com/office/powerpoint/2010/main" val="340154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NMDS</a:t>
            </a:r>
            <a:r>
              <a:rPr lang="en-US" dirty="0"/>
              <a:t> plots: points are samples of individual quarters, closer together means that samples have more similar microbiomes. line show the distance from the center of the sample type cluster </a:t>
            </a:r>
          </a:p>
          <a:p>
            <a:endParaRPr lang="en-US" dirty="0"/>
          </a:p>
          <a:p>
            <a:r>
              <a:rPr lang="en-US" dirty="0"/>
              <a:t>		Milk and teat microbiomes are distinct.</a:t>
            </a:r>
          </a:p>
          <a:p>
            <a:r>
              <a:rPr lang="en-US" dirty="0"/>
              <a:t>		Within sample type, 2015 and 2016 distinct: teat dipping?  time effect?  unclear: exactly confounded</a:t>
            </a:r>
          </a:p>
          <a:p>
            <a:r>
              <a:rPr lang="en-US" dirty="0"/>
              <a:t>		For bacteria, milk microbiome exhibited more variability than teat, which are all quite closely clustered.  </a:t>
            </a:r>
          </a:p>
        </p:txBody>
      </p:sp>
      <p:sp>
        <p:nvSpPr>
          <p:cNvPr id="4" name="Slide Number Placeholder 3"/>
          <p:cNvSpPr>
            <a:spLocks noGrp="1"/>
          </p:cNvSpPr>
          <p:nvPr>
            <p:ph type="sldNum" sz="quarter" idx="5"/>
          </p:nvPr>
        </p:nvSpPr>
        <p:spPr/>
        <p:txBody>
          <a:bodyPr/>
          <a:lstStyle/>
          <a:p>
            <a:fld id="{21840DF3-C188-4D18-97A7-7A28B0679652}" type="slidenum">
              <a:rPr lang="en-US" smtClean="0"/>
              <a:t>12</a:t>
            </a:fld>
            <a:endParaRPr lang="en-US"/>
          </a:p>
        </p:txBody>
      </p:sp>
    </p:spTree>
    <p:extLst>
      <p:ext uri="{BB962C8B-B14F-4D97-AF65-F5344CB8AC3E}">
        <p14:creationId xmlns:p14="http://schemas.microsoft.com/office/powerpoint/2010/main" val="291256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Teat community similar</a:t>
            </a:r>
          </a:p>
          <a:p>
            <a:r>
              <a:rPr lang="en-US" dirty="0"/>
              <a:t>Milk community different: dominated by staph</a:t>
            </a:r>
          </a:p>
          <a:p>
            <a:endParaRPr lang="en-US" dirty="0"/>
          </a:p>
          <a:p>
            <a:endParaRPr lang="en-US" dirty="0"/>
          </a:p>
          <a:p>
            <a:r>
              <a:rPr lang="en-US" dirty="0"/>
              <a:t>Greater relative abundance of </a:t>
            </a:r>
            <a:r>
              <a:rPr lang="en-US" dirty="0" err="1"/>
              <a:t>staphylococcaceae</a:t>
            </a:r>
            <a:r>
              <a:rPr lang="en-US" dirty="0"/>
              <a:t> in infected milk, compresses other observed taxa.  Unclear if they do not exist or less likely to be counted due to greater abundance of staph.  Evenness of the infected community declines.  Teat community is remains similarly distributed, and fewer taxa discrepancies are observed.  </a:t>
            </a:r>
          </a:p>
        </p:txBody>
      </p:sp>
      <p:sp>
        <p:nvSpPr>
          <p:cNvPr id="4" name="Slide Number Placeholder 3"/>
          <p:cNvSpPr>
            <a:spLocks noGrp="1"/>
          </p:cNvSpPr>
          <p:nvPr>
            <p:ph type="sldNum" sz="quarter" idx="5"/>
          </p:nvPr>
        </p:nvSpPr>
        <p:spPr/>
        <p:txBody>
          <a:bodyPr/>
          <a:lstStyle/>
          <a:p>
            <a:fld id="{21840DF3-C188-4D18-97A7-7A28B0679652}" type="slidenum">
              <a:rPr lang="en-US" smtClean="0"/>
              <a:t>13</a:t>
            </a:fld>
            <a:endParaRPr lang="en-US"/>
          </a:p>
        </p:txBody>
      </p:sp>
    </p:spTree>
    <p:extLst>
      <p:ext uri="{BB962C8B-B14F-4D97-AF65-F5344CB8AC3E}">
        <p14:creationId xmlns:p14="http://schemas.microsoft.com/office/powerpoint/2010/main" val="277637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2ADDC4D-39E8-47FA-BBA2-0D3A348EC884}"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865077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ADDC4D-39E8-47FA-BBA2-0D3A348EC884}"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2853542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DDC4D-39E8-47FA-BBA2-0D3A348EC884}"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342893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DDC4D-39E8-47FA-BBA2-0D3A348EC884}"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111472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B572-3C63-43C1-B99A-0E30969FC6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A1410B-E7B4-40D0-A713-4B44D8BA0E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F837F1-CB0F-474B-BA31-171810B22469}"/>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5" name="Footer Placeholder 4">
            <a:extLst>
              <a:ext uri="{FF2B5EF4-FFF2-40B4-BE49-F238E27FC236}">
                <a16:creationId xmlns:a16="http://schemas.microsoft.com/office/drawing/2014/main" id="{63CED3A5-16DB-4E99-AB53-159618C385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EAF5DD-DED7-4344-A406-049CD00D1B0E}"/>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633740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58A5-D3DD-4550-B8F7-BFE62202F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416D42-B359-4AA8-AFD2-F5D73E110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D7A14-23E0-432A-94DA-85EBE25E2A8E}"/>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5" name="Footer Placeholder 4">
            <a:extLst>
              <a:ext uri="{FF2B5EF4-FFF2-40B4-BE49-F238E27FC236}">
                <a16:creationId xmlns:a16="http://schemas.microsoft.com/office/drawing/2014/main" id="{0557E887-54C7-483F-8DE5-EC066895B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F4F37-75B8-4043-ACFC-FDB7A439FE28}"/>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479130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4D03-9D7E-46EC-8056-3CB6D14E3F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080B80-61D0-4503-9EF3-5A16A9CF91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69006A-31DC-4859-8917-04C0BCD026A1}"/>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5" name="Footer Placeholder 4">
            <a:extLst>
              <a:ext uri="{FF2B5EF4-FFF2-40B4-BE49-F238E27FC236}">
                <a16:creationId xmlns:a16="http://schemas.microsoft.com/office/drawing/2014/main" id="{65FFEC08-41A0-405B-8873-E47B7473B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5D803-471C-4EDD-9693-7AB361373599}"/>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2728279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C25D-BEAF-4BFA-A40E-4CE6E2CD2C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AB557-912D-49D2-A732-788EE2DAD5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FD9205-7FF9-4821-B81E-42C7ADED0A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F6F19B-8831-4AEF-9AA5-28938E4F22B2}"/>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6" name="Footer Placeholder 5">
            <a:extLst>
              <a:ext uri="{FF2B5EF4-FFF2-40B4-BE49-F238E27FC236}">
                <a16:creationId xmlns:a16="http://schemas.microsoft.com/office/drawing/2014/main" id="{ABB965F3-AC66-41B3-9D8D-E3697C3CB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F74E1-5D4C-49F0-96DC-B4543F788E4B}"/>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4037648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EA3A8-DFD2-4B66-BD42-518E33CBD0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74A1D4-FB12-4864-9621-754B63C81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74534AE-0ED7-4348-B1E5-875B24C37C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CD1D19-76D4-4FC3-9614-1F77FD19FB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DFB22B-862B-462A-B889-FDF6F3C960D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93D772-452A-4B37-8B8D-44D911423D6C}"/>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8" name="Footer Placeholder 7">
            <a:extLst>
              <a:ext uri="{FF2B5EF4-FFF2-40B4-BE49-F238E27FC236}">
                <a16:creationId xmlns:a16="http://schemas.microsoft.com/office/drawing/2014/main" id="{F501E874-536F-4688-8231-928D3EF9A3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B1A6A0-6877-4308-A8A6-4A74D056D648}"/>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109463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1710-1D80-48AF-94EF-A53F5671EA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96F625-B980-41EF-A266-EF01DEFD7F5A}"/>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4" name="Footer Placeholder 3">
            <a:extLst>
              <a:ext uri="{FF2B5EF4-FFF2-40B4-BE49-F238E27FC236}">
                <a16:creationId xmlns:a16="http://schemas.microsoft.com/office/drawing/2014/main" id="{04EC4712-38FD-42D4-8B08-5600BF82E6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C5F17B-C4E9-4B27-8B4A-BF5ACF43B027}"/>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20296382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017FC-3FA5-4815-8B77-47C3B8FFEC5F}"/>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3" name="Footer Placeholder 2">
            <a:extLst>
              <a:ext uri="{FF2B5EF4-FFF2-40B4-BE49-F238E27FC236}">
                <a16:creationId xmlns:a16="http://schemas.microsoft.com/office/drawing/2014/main" id="{8FDEF7E0-B5CE-4081-83C4-DC8588DB3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544498-56CB-4C36-B3F7-F612B210F17B}"/>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98733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ADDC4D-39E8-47FA-BBA2-0D3A348EC884}"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2949122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C884-F8AA-4BAB-A272-5E13C92B8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CEE013-3A8D-4059-A3EE-4AFB844A3F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577F32-C6D8-4C75-B9BA-EA057FBB3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E842BE-7FBF-4B50-9F5E-7CBE87778DC7}"/>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6" name="Footer Placeholder 5">
            <a:extLst>
              <a:ext uri="{FF2B5EF4-FFF2-40B4-BE49-F238E27FC236}">
                <a16:creationId xmlns:a16="http://schemas.microsoft.com/office/drawing/2014/main" id="{5A5B0A1D-A3D5-4358-88E5-A9CA01FFE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3AF39-8ED8-4F43-B492-40DC11215D0E}"/>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897987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62B84-8634-4D55-A9A8-0B4236B5A0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8543CD-3703-4358-BF34-A90EA266BE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0FA804-6A18-436D-B4E0-676FFC8A9A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5849EF-F0B2-4092-91D5-9CDFCFDCB85C}"/>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6" name="Footer Placeholder 5">
            <a:extLst>
              <a:ext uri="{FF2B5EF4-FFF2-40B4-BE49-F238E27FC236}">
                <a16:creationId xmlns:a16="http://schemas.microsoft.com/office/drawing/2014/main" id="{1DEF0FE0-6C72-444E-891A-7909064B4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92F719-819F-40D3-A16F-EE98A642F4FF}"/>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36055865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6B2B-C520-445A-8699-041CFC22C3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42DE4C-BD12-4F63-B35C-69450CF0D5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B196B7-18A6-4D88-97E2-528908399A72}"/>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5" name="Footer Placeholder 4">
            <a:extLst>
              <a:ext uri="{FF2B5EF4-FFF2-40B4-BE49-F238E27FC236}">
                <a16:creationId xmlns:a16="http://schemas.microsoft.com/office/drawing/2014/main" id="{ECFBB83E-B730-453C-8661-924FB6BBF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C3394-591D-45C6-B988-151F280AC352}"/>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2709340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D67C81-7B10-4E32-BA79-B8B315BFB7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11C803-AFC4-4AAF-AA6C-AAEF521942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CB62B-B1BC-4B4B-81BB-8B52A65853A4}"/>
              </a:ext>
            </a:extLst>
          </p:cNvPr>
          <p:cNvSpPr>
            <a:spLocks noGrp="1"/>
          </p:cNvSpPr>
          <p:nvPr>
            <p:ph type="dt" sz="half" idx="10"/>
          </p:nvPr>
        </p:nvSpPr>
        <p:spPr/>
        <p:txBody>
          <a:bodyPr/>
          <a:lstStyle/>
          <a:p>
            <a:fld id="{C33A3323-0DB2-4029-9443-BEFBFC089806}" type="datetimeFigureOut">
              <a:rPr lang="en-US" smtClean="0"/>
              <a:t>11/30/18</a:t>
            </a:fld>
            <a:endParaRPr lang="en-US"/>
          </a:p>
        </p:txBody>
      </p:sp>
      <p:sp>
        <p:nvSpPr>
          <p:cNvPr id="5" name="Footer Placeholder 4">
            <a:extLst>
              <a:ext uri="{FF2B5EF4-FFF2-40B4-BE49-F238E27FC236}">
                <a16:creationId xmlns:a16="http://schemas.microsoft.com/office/drawing/2014/main" id="{28EFFBB4-C821-479D-8A45-DEA6BC19C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B4081-BCF0-4823-9E28-A041F9E36E6B}"/>
              </a:ext>
            </a:extLst>
          </p:cNvPr>
          <p:cNvSpPr>
            <a:spLocks noGrp="1"/>
          </p:cNvSpPr>
          <p:nvPr>
            <p:ph type="sldNum" sz="quarter" idx="12"/>
          </p:nvPr>
        </p:nvSpPr>
        <p:spPr/>
        <p:txBody>
          <a:bodyPr/>
          <a:lstStyle/>
          <a:p>
            <a:fld id="{AA36E3D3-BDD9-4678-9045-AB63369A3F2C}" type="slidenum">
              <a:rPr lang="en-US" smtClean="0"/>
              <a:t>‹#›</a:t>
            </a:fld>
            <a:endParaRPr lang="en-US"/>
          </a:p>
        </p:txBody>
      </p:sp>
    </p:spTree>
    <p:extLst>
      <p:ext uri="{BB962C8B-B14F-4D97-AF65-F5344CB8AC3E}">
        <p14:creationId xmlns:p14="http://schemas.microsoft.com/office/powerpoint/2010/main" val="411871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ADDC4D-39E8-47FA-BBA2-0D3A348EC884}" type="datetimeFigureOut">
              <a:rPr lang="en-US" smtClean="0"/>
              <a:t>11/30/18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4096545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ADDC4D-39E8-47FA-BBA2-0D3A348EC884}"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94678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ADDC4D-39E8-47FA-BBA2-0D3A348EC884}" type="datetimeFigureOut">
              <a:rPr lang="en-US" smtClean="0"/>
              <a:t>11/30/18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25521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ADDC4D-39E8-47FA-BBA2-0D3A348EC884}" type="datetimeFigureOut">
              <a:rPr lang="en-US" smtClean="0"/>
              <a:t>11/30/18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86929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ADDC4D-39E8-47FA-BBA2-0D3A348EC884}" type="datetimeFigureOut">
              <a:rPr lang="en-US" smtClean="0"/>
              <a:t>11/30/18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230866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0F16-848E-4EAB-BC5B-DD836E127E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2A4ACB-C01F-46CC-AEAE-A85EA5EA53AE}"/>
              </a:ext>
            </a:extLst>
          </p:cNvPr>
          <p:cNvSpPr>
            <a:spLocks noGrp="1"/>
          </p:cNvSpPr>
          <p:nvPr>
            <p:ph type="dt" sz="half" idx="10"/>
          </p:nvPr>
        </p:nvSpPr>
        <p:spPr/>
        <p:txBody>
          <a:bodyPr/>
          <a:lstStyle/>
          <a:p>
            <a:fld id="{A2ADDC4D-39E8-47FA-BBA2-0D3A348EC884}" type="datetimeFigureOut">
              <a:rPr lang="en-US" smtClean="0"/>
              <a:t>11/30/18</a:t>
            </a:fld>
            <a:endParaRPr lang="en-US"/>
          </a:p>
        </p:txBody>
      </p:sp>
      <p:sp>
        <p:nvSpPr>
          <p:cNvPr id="4" name="Footer Placeholder 3">
            <a:extLst>
              <a:ext uri="{FF2B5EF4-FFF2-40B4-BE49-F238E27FC236}">
                <a16:creationId xmlns:a16="http://schemas.microsoft.com/office/drawing/2014/main" id="{97F00FD9-8FE8-4F89-966B-39A68BE66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2BB651-150A-4311-95B3-2A4143548197}"/>
              </a:ext>
            </a:extLst>
          </p:cNvPr>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90213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2ADDC4D-39E8-47FA-BBA2-0D3A348EC884}" type="datetimeFigureOut">
              <a:rPr lang="en-US" smtClean="0"/>
              <a:t>11/30/18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3D7FE-304C-437A-96AD-5E750F261A99}" type="slidenum">
              <a:rPr lang="en-US" smtClean="0"/>
              <a:t>‹#›</a:t>
            </a:fld>
            <a:endParaRPr lang="en-US"/>
          </a:p>
        </p:txBody>
      </p:sp>
    </p:spTree>
    <p:extLst>
      <p:ext uri="{BB962C8B-B14F-4D97-AF65-F5344CB8AC3E}">
        <p14:creationId xmlns:p14="http://schemas.microsoft.com/office/powerpoint/2010/main" val="146943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DDC4D-39E8-47FA-BBA2-0D3A348EC884}" type="datetimeFigureOut">
              <a:rPr lang="en-US" smtClean="0"/>
              <a:t>11/30/18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3D7FE-304C-437A-96AD-5E750F261A99}" type="slidenum">
              <a:rPr lang="en-US" smtClean="0"/>
              <a:t>‹#›</a:t>
            </a:fld>
            <a:endParaRPr lang="en-US"/>
          </a:p>
        </p:txBody>
      </p:sp>
    </p:spTree>
    <p:extLst>
      <p:ext uri="{BB962C8B-B14F-4D97-AF65-F5344CB8AC3E}">
        <p14:creationId xmlns:p14="http://schemas.microsoft.com/office/powerpoint/2010/main" val="275174907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F1DC3F-2F83-4131-A5B2-43D111CD4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BDC002-2716-47E0-AEF7-47D64CE95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68584-CDC5-42F1-8EE1-FF9E71294F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A3323-0DB2-4029-9443-BEFBFC089806}" type="datetimeFigureOut">
              <a:rPr lang="en-US" smtClean="0"/>
              <a:t>11/30/18</a:t>
            </a:fld>
            <a:endParaRPr lang="en-US"/>
          </a:p>
        </p:txBody>
      </p:sp>
      <p:sp>
        <p:nvSpPr>
          <p:cNvPr id="5" name="Footer Placeholder 4">
            <a:extLst>
              <a:ext uri="{FF2B5EF4-FFF2-40B4-BE49-F238E27FC236}">
                <a16:creationId xmlns:a16="http://schemas.microsoft.com/office/drawing/2014/main" id="{7A5212A7-FCB6-4740-B676-9FCACCE60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10F88D-3DF8-4688-928D-574AE5AD5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36E3D3-BDD9-4678-9045-AB63369A3F2C}" type="slidenum">
              <a:rPr lang="en-US" smtClean="0"/>
              <a:t>‹#›</a:t>
            </a:fld>
            <a:endParaRPr lang="en-US"/>
          </a:p>
        </p:txBody>
      </p:sp>
    </p:spTree>
    <p:extLst>
      <p:ext uri="{BB962C8B-B14F-4D97-AF65-F5344CB8AC3E}">
        <p14:creationId xmlns:p14="http://schemas.microsoft.com/office/powerpoint/2010/main" val="25201665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uvm.edu/extension/sustainableagriculture/bedding-strategies-udder-health-organic-dairy-farms"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survey.uvm.edu/index.php/171555?lang=en"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Agenda</a:t>
            </a:r>
          </a:p>
        </p:txBody>
      </p:sp>
      <p:sp>
        <p:nvSpPr>
          <p:cNvPr id="3" name="Content Placeholder 2"/>
          <p:cNvSpPr>
            <a:spLocks noGrp="1"/>
          </p:cNvSpPr>
          <p:nvPr>
            <p:ph idx="1"/>
          </p:nvPr>
        </p:nvSpPr>
        <p:spPr/>
        <p:txBody>
          <a:bodyPr/>
          <a:lstStyle/>
          <a:p>
            <a:r>
              <a:rPr lang="en-US" dirty="0">
                <a:solidFill>
                  <a:schemeClr val="bg1"/>
                </a:solidFill>
              </a:rPr>
              <a:t>10:00-10:30 – Introductions &amp; Roles - John</a:t>
            </a:r>
          </a:p>
          <a:p>
            <a:r>
              <a:rPr lang="en-US" dirty="0">
                <a:solidFill>
                  <a:schemeClr val="bg1"/>
                </a:solidFill>
              </a:rPr>
              <a:t>10:30-11:00 – Project Background – Tucker </a:t>
            </a:r>
          </a:p>
          <a:p>
            <a:r>
              <a:rPr lang="en-US" dirty="0">
                <a:solidFill>
                  <a:schemeClr val="bg1"/>
                </a:solidFill>
              </a:rPr>
              <a:t>11:00- 11:30 – Project Overview - Deb</a:t>
            </a:r>
          </a:p>
          <a:p>
            <a:r>
              <a:rPr lang="en-US" dirty="0">
                <a:solidFill>
                  <a:schemeClr val="bg1"/>
                </a:solidFill>
              </a:rPr>
              <a:t>11:30-12:00  -  Timeline of activities and annual milestones - Tucker</a:t>
            </a:r>
          </a:p>
          <a:p>
            <a:r>
              <a:rPr lang="en-US" dirty="0">
                <a:solidFill>
                  <a:schemeClr val="bg1"/>
                </a:solidFill>
              </a:rPr>
              <a:t>12 noon to 12:30 – Lunch will be provided</a:t>
            </a:r>
          </a:p>
          <a:p>
            <a:r>
              <a:rPr lang="en-US" dirty="0">
                <a:solidFill>
                  <a:schemeClr val="bg1"/>
                </a:solidFill>
              </a:rPr>
              <a:t>12:30 to 2:30 – Objective 1 Approach  &amp; Discussion– John</a:t>
            </a:r>
          </a:p>
          <a:p>
            <a:pPr lvl="1"/>
            <a:r>
              <a:rPr lang="en-US" dirty="0">
                <a:solidFill>
                  <a:schemeClr val="bg1"/>
                </a:solidFill>
              </a:rPr>
              <a:t>Year 1 survey tools and farm selection process</a:t>
            </a:r>
          </a:p>
          <a:p>
            <a:pPr lvl="1"/>
            <a:r>
              <a:rPr lang="en-US" dirty="0">
                <a:solidFill>
                  <a:schemeClr val="bg1"/>
                </a:solidFill>
              </a:rPr>
              <a:t>Critique (strengths and limitations) of survey tools and study design</a:t>
            </a:r>
          </a:p>
          <a:p>
            <a:endParaRPr lang="en-US" dirty="0">
              <a:solidFill>
                <a:schemeClr val="bg1"/>
              </a:solidFill>
            </a:endParaRPr>
          </a:p>
        </p:txBody>
      </p:sp>
    </p:spTree>
    <p:extLst>
      <p:ext uri="{BB962C8B-B14F-4D97-AF65-F5344CB8AC3E}">
        <p14:creationId xmlns:p14="http://schemas.microsoft.com/office/powerpoint/2010/main" val="1159675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629C12-C204-4D26-9257-BE58383266BE}"/>
              </a:ext>
            </a:extLst>
          </p:cNvPr>
          <p:cNvPicPr>
            <a:picLocks noChangeAspect="1"/>
          </p:cNvPicPr>
          <p:nvPr/>
        </p:nvPicPr>
        <p:blipFill>
          <a:blip r:embed="rId2"/>
          <a:stretch>
            <a:fillRect/>
          </a:stretch>
        </p:blipFill>
        <p:spPr>
          <a:xfrm>
            <a:off x="158919" y="190232"/>
            <a:ext cx="3785937" cy="6543871"/>
          </a:xfrm>
          <a:prstGeom prst="rect">
            <a:avLst/>
          </a:prstGeom>
        </p:spPr>
      </p:pic>
      <p:sp>
        <p:nvSpPr>
          <p:cNvPr id="7" name="TextBox 6">
            <a:extLst>
              <a:ext uri="{FF2B5EF4-FFF2-40B4-BE49-F238E27FC236}">
                <a16:creationId xmlns:a16="http://schemas.microsoft.com/office/drawing/2014/main" id="{1004C4C8-34E6-4FDF-B445-5133ABCD9E46}"/>
              </a:ext>
            </a:extLst>
          </p:cNvPr>
          <p:cNvSpPr txBox="1"/>
          <p:nvPr/>
        </p:nvSpPr>
        <p:spPr>
          <a:xfrm>
            <a:off x="2614863" y="6272463"/>
            <a:ext cx="1329993" cy="369332"/>
          </a:xfrm>
          <a:prstGeom prst="rect">
            <a:avLst/>
          </a:prstGeom>
          <a:noFill/>
        </p:spPr>
        <p:txBody>
          <a:bodyPr wrap="square" rtlCol="0">
            <a:spAutoFit/>
          </a:bodyPr>
          <a:lstStyle/>
          <a:p>
            <a:r>
              <a:rPr lang="en-US" dirty="0"/>
              <a:t>D. Neher</a:t>
            </a:r>
          </a:p>
        </p:txBody>
      </p:sp>
      <p:grpSp>
        <p:nvGrpSpPr>
          <p:cNvPr id="15" name="Group 14">
            <a:extLst>
              <a:ext uri="{FF2B5EF4-FFF2-40B4-BE49-F238E27FC236}">
                <a16:creationId xmlns:a16="http://schemas.microsoft.com/office/drawing/2014/main" id="{0BF37211-4294-428F-97F4-D6E2F5A91B1A}"/>
              </a:ext>
            </a:extLst>
          </p:cNvPr>
          <p:cNvGrpSpPr/>
          <p:nvPr/>
        </p:nvGrpSpPr>
        <p:grpSpPr>
          <a:xfrm>
            <a:off x="7839264" y="242888"/>
            <a:ext cx="2928999" cy="2825165"/>
            <a:chOff x="8513033" y="219997"/>
            <a:chExt cx="3063473" cy="3219279"/>
          </a:xfrm>
        </p:grpSpPr>
        <p:pic>
          <p:nvPicPr>
            <p:cNvPr id="5" name="Picture 4">
              <a:extLst>
                <a:ext uri="{FF2B5EF4-FFF2-40B4-BE49-F238E27FC236}">
                  <a16:creationId xmlns:a16="http://schemas.microsoft.com/office/drawing/2014/main" id="{D2029D5E-428E-48BD-85CE-A675E5E25562}"/>
                </a:ext>
              </a:extLst>
            </p:cNvPr>
            <p:cNvPicPr>
              <a:picLocks noChangeAspect="1"/>
            </p:cNvPicPr>
            <p:nvPr/>
          </p:nvPicPr>
          <p:blipFill>
            <a:blip r:embed="rId3"/>
            <a:stretch>
              <a:fillRect/>
            </a:stretch>
          </p:blipFill>
          <p:spPr>
            <a:xfrm>
              <a:off x="8513033" y="219997"/>
              <a:ext cx="2405176" cy="3219279"/>
            </a:xfrm>
            <a:prstGeom prst="rect">
              <a:avLst/>
            </a:prstGeom>
          </p:spPr>
        </p:pic>
        <p:sp>
          <p:nvSpPr>
            <p:cNvPr id="10" name="TextBox 9">
              <a:extLst>
                <a:ext uri="{FF2B5EF4-FFF2-40B4-BE49-F238E27FC236}">
                  <a16:creationId xmlns:a16="http://schemas.microsoft.com/office/drawing/2014/main" id="{94DA13C1-2FB8-43E7-8391-CF0D5013CAF2}"/>
                </a:ext>
              </a:extLst>
            </p:cNvPr>
            <p:cNvSpPr txBox="1"/>
            <p:nvPr/>
          </p:nvSpPr>
          <p:spPr>
            <a:xfrm>
              <a:off x="9715621" y="3067790"/>
              <a:ext cx="1860885" cy="369332"/>
            </a:xfrm>
            <a:prstGeom prst="rect">
              <a:avLst/>
            </a:prstGeom>
            <a:noFill/>
          </p:spPr>
          <p:txBody>
            <a:bodyPr wrap="square" rtlCol="0">
              <a:spAutoFit/>
            </a:bodyPr>
            <a:lstStyle/>
            <a:p>
              <a:r>
                <a:rPr lang="en-US" dirty="0"/>
                <a:t>T. Andrews</a:t>
              </a:r>
            </a:p>
          </p:txBody>
        </p:sp>
      </p:grpSp>
      <p:pic>
        <p:nvPicPr>
          <p:cNvPr id="11" name="Picture 10">
            <a:extLst>
              <a:ext uri="{FF2B5EF4-FFF2-40B4-BE49-F238E27FC236}">
                <a16:creationId xmlns:a16="http://schemas.microsoft.com/office/drawing/2014/main" id="{41837EBE-3749-4EE2-8D13-E8B6B6F36E08}"/>
              </a:ext>
            </a:extLst>
          </p:cNvPr>
          <p:cNvPicPr>
            <a:picLocks noChangeAspect="1"/>
          </p:cNvPicPr>
          <p:nvPr/>
        </p:nvPicPr>
        <p:blipFill rotWithShape="1">
          <a:blip r:embed="rId4"/>
          <a:srcRect l="10958" r="1898" b="-1"/>
          <a:stretch/>
        </p:blipFill>
        <p:spPr>
          <a:xfrm>
            <a:off x="6942723" y="3265162"/>
            <a:ext cx="3923377" cy="3376633"/>
          </a:xfrm>
          <a:prstGeom prst="rect">
            <a:avLst/>
          </a:prstGeom>
        </p:spPr>
      </p:pic>
      <p:pic>
        <p:nvPicPr>
          <p:cNvPr id="12" name="Picture 11">
            <a:extLst>
              <a:ext uri="{FF2B5EF4-FFF2-40B4-BE49-F238E27FC236}">
                <a16:creationId xmlns:a16="http://schemas.microsoft.com/office/drawing/2014/main" id="{5A492208-B771-4B84-9927-39756603D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3032" y="190232"/>
            <a:ext cx="2401223" cy="4016331"/>
          </a:xfrm>
          <a:prstGeom prst="rect">
            <a:avLst/>
          </a:prstGeom>
        </p:spPr>
      </p:pic>
      <p:sp>
        <p:nvSpPr>
          <p:cNvPr id="13" name="TextBox 12">
            <a:extLst>
              <a:ext uri="{FF2B5EF4-FFF2-40B4-BE49-F238E27FC236}">
                <a16:creationId xmlns:a16="http://schemas.microsoft.com/office/drawing/2014/main" id="{6E6E341F-20B0-46A4-A63E-83D5A23BC43F}"/>
              </a:ext>
            </a:extLst>
          </p:cNvPr>
          <p:cNvSpPr txBox="1"/>
          <p:nvPr/>
        </p:nvSpPr>
        <p:spPr>
          <a:xfrm>
            <a:off x="3227368" y="6465713"/>
            <a:ext cx="975664" cy="646331"/>
          </a:xfrm>
          <a:prstGeom prst="rect">
            <a:avLst/>
          </a:prstGeom>
          <a:noFill/>
        </p:spPr>
        <p:txBody>
          <a:bodyPr wrap="square" rtlCol="0">
            <a:spAutoFit/>
          </a:bodyPr>
          <a:lstStyle/>
          <a:p>
            <a:r>
              <a:rPr lang="en-US" dirty="0"/>
              <a:t>J. Barlow</a:t>
            </a:r>
          </a:p>
        </p:txBody>
      </p:sp>
      <p:sp>
        <p:nvSpPr>
          <p:cNvPr id="19" name="TextBox 18">
            <a:extLst>
              <a:ext uri="{FF2B5EF4-FFF2-40B4-BE49-F238E27FC236}">
                <a16:creationId xmlns:a16="http://schemas.microsoft.com/office/drawing/2014/main" id="{5BD1A1DD-9B16-4BBE-B8D3-1D6BADA297F9}"/>
              </a:ext>
            </a:extLst>
          </p:cNvPr>
          <p:cNvSpPr txBox="1"/>
          <p:nvPr/>
        </p:nvSpPr>
        <p:spPr>
          <a:xfrm>
            <a:off x="5386638" y="3745831"/>
            <a:ext cx="1556085" cy="369332"/>
          </a:xfrm>
          <a:prstGeom prst="rect">
            <a:avLst/>
          </a:prstGeom>
          <a:noFill/>
        </p:spPr>
        <p:txBody>
          <a:bodyPr wrap="square" rtlCol="0">
            <a:spAutoFit/>
          </a:bodyPr>
          <a:lstStyle/>
          <a:p>
            <a:r>
              <a:rPr lang="en-US" dirty="0"/>
              <a:t>J. Barlow</a:t>
            </a:r>
          </a:p>
        </p:txBody>
      </p:sp>
    </p:spTree>
    <p:extLst>
      <p:ext uri="{BB962C8B-B14F-4D97-AF65-F5344CB8AC3E}">
        <p14:creationId xmlns:p14="http://schemas.microsoft.com/office/powerpoint/2010/main" val="3435648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high confidence">
            <a:extLst>
              <a:ext uri="{FF2B5EF4-FFF2-40B4-BE49-F238E27FC236}">
                <a16:creationId xmlns:a16="http://schemas.microsoft.com/office/drawing/2014/main" id="{FBE9D140-E71F-4B8E-AA4C-BAFC73A71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574" y="185996"/>
            <a:ext cx="9389395" cy="6486007"/>
          </a:xfrm>
          <a:prstGeom prst="rect">
            <a:avLst/>
          </a:prstGeom>
        </p:spPr>
      </p:pic>
    </p:spTree>
    <p:extLst>
      <p:ext uri="{BB962C8B-B14F-4D97-AF65-F5344CB8AC3E}">
        <p14:creationId xmlns:p14="http://schemas.microsoft.com/office/powerpoint/2010/main" val="89544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Graphic 7">
            <a:extLst>
              <a:ext uri="{FF2B5EF4-FFF2-40B4-BE49-F238E27FC236}">
                <a16:creationId xmlns:a16="http://schemas.microsoft.com/office/drawing/2014/main" id="{FB69ADD3-2742-4D7A-8B22-C631E2B669DD}"/>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47073" y="1382186"/>
            <a:ext cx="6951065" cy="5312812"/>
          </a:xfrm>
          <a:prstGeom prst="rect">
            <a:avLst/>
          </a:prstGeom>
        </p:spPr>
      </p:pic>
      <p:pic>
        <p:nvPicPr>
          <p:cNvPr id="8" name="Graphic 9">
            <a:extLst>
              <a:ext uri="{FF2B5EF4-FFF2-40B4-BE49-F238E27FC236}">
                <a16:creationId xmlns:a16="http://schemas.microsoft.com/office/drawing/2014/main" id="{3138EA94-A4AF-4973-BFB8-668BDC97CA03}"/>
              </a:ext>
            </a:extLst>
          </p:cNvPr>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2052" r="11023"/>
          <a:stretch/>
        </p:blipFill>
        <p:spPr>
          <a:xfrm>
            <a:off x="0" y="1382186"/>
            <a:ext cx="6242207" cy="5312812"/>
          </a:xfrm>
          <a:prstGeom prst="rect">
            <a:avLst/>
          </a:prstGeom>
        </p:spPr>
      </p:pic>
      <p:sp>
        <p:nvSpPr>
          <p:cNvPr id="3" name="Rectangle 2">
            <a:extLst>
              <a:ext uri="{FF2B5EF4-FFF2-40B4-BE49-F238E27FC236}">
                <a16:creationId xmlns:a16="http://schemas.microsoft.com/office/drawing/2014/main" id="{D94AD5CE-E8A3-4B8F-AC5F-BFB08577A329}"/>
              </a:ext>
            </a:extLst>
          </p:cNvPr>
          <p:cNvSpPr/>
          <p:nvPr/>
        </p:nvSpPr>
        <p:spPr>
          <a:xfrm>
            <a:off x="513347" y="1398232"/>
            <a:ext cx="11454064" cy="5107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3">
            <a:extLst>
              <a:ext uri="{FF2B5EF4-FFF2-40B4-BE49-F238E27FC236}">
                <a16:creationId xmlns:a16="http://schemas.microsoft.com/office/drawing/2014/main" id="{7759417B-3ED6-474C-9958-2C4397A16EDD}"/>
              </a:ext>
            </a:extLst>
          </p:cNvPr>
          <p:cNvSpPr/>
          <p:nvPr/>
        </p:nvSpPr>
        <p:spPr>
          <a:xfrm>
            <a:off x="737535" y="1954556"/>
            <a:ext cx="1524001" cy="467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Bacteria</a:t>
            </a:r>
          </a:p>
        </p:txBody>
      </p:sp>
      <p:sp>
        <p:nvSpPr>
          <p:cNvPr id="10" name="Rectangle 9">
            <a:extLst>
              <a:ext uri="{FF2B5EF4-FFF2-40B4-BE49-F238E27FC236}">
                <a16:creationId xmlns:a16="http://schemas.microsoft.com/office/drawing/2014/main" id="{463A0FE3-B71D-4EE3-996D-3ADE3E7D9302}"/>
              </a:ext>
            </a:extLst>
          </p:cNvPr>
          <p:cNvSpPr/>
          <p:nvPr/>
        </p:nvSpPr>
        <p:spPr>
          <a:xfrm>
            <a:off x="6610974" y="1970600"/>
            <a:ext cx="1524001" cy="4677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Fungi</a:t>
            </a:r>
          </a:p>
        </p:txBody>
      </p:sp>
      <p:sp>
        <p:nvSpPr>
          <p:cNvPr id="2" name="TextBox 1">
            <a:extLst>
              <a:ext uri="{FF2B5EF4-FFF2-40B4-BE49-F238E27FC236}">
                <a16:creationId xmlns:a16="http://schemas.microsoft.com/office/drawing/2014/main" id="{886BB694-F97B-46C3-BCEF-0D5D6FDDEEB3}"/>
              </a:ext>
            </a:extLst>
          </p:cNvPr>
          <p:cNvSpPr txBox="1"/>
          <p:nvPr/>
        </p:nvSpPr>
        <p:spPr>
          <a:xfrm>
            <a:off x="1090863" y="336884"/>
            <a:ext cx="9480884" cy="707886"/>
          </a:xfrm>
          <a:prstGeom prst="rect">
            <a:avLst/>
          </a:prstGeom>
          <a:noFill/>
        </p:spPr>
        <p:txBody>
          <a:bodyPr wrap="square" rtlCol="0">
            <a:spAutoFit/>
          </a:bodyPr>
          <a:lstStyle/>
          <a:p>
            <a:r>
              <a:rPr lang="en-US" sz="4000" dirty="0">
                <a:solidFill>
                  <a:schemeClr val="bg1"/>
                </a:solidFill>
              </a:rPr>
              <a:t>Microbiome differs between milk and teat</a:t>
            </a:r>
          </a:p>
        </p:txBody>
      </p:sp>
    </p:spTree>
    <p:extLst>
      <p:ext uri="{BB962C8B-B14F-4D97-AF65-F5344CB8AC3E}">
        <p14:creationId xmlns:p14="http://schemas.microsoft.com/office/powerpoint/2010/main" val="357545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FD3B07BE-20A8-4CE9-9B3A-AB6F12F0AB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467" y="708252"/>
            <a:ext cx="10905066" cy="5441495"/>
          </a:xfrm>
          <a:prstGeom prst="rect">
            <a:avLst/>
          </a:prstGeom>
        </p:spPr>
      </p:pic>
      <p:sp>
        <p:nvSpPr>
          <p:cNvPr id="4" name="Rectangle 3">
            <a:extLst>
              <a:ext uri="{FF2B5EF4-FFF2-40B4-BE49-F238E27FC236}">
                <a16:creationId xmlns:a16="http://schemas.microsoft.com/office/drawing/2014/main" id="{86FF6E1A-364C-4701-BFA0-3CE62C340C71}"/>
              </a:ext>
            </a:extLst>
          </p:cNvPr>
          <p:cNvSpPr/>
          <p:nvPr/>
        </p:nvSpPr>
        <p:spPr>
          <a:xfrm>
            <a:off x="1235242" y="480060"/>
            <a:ext cx="5005137" cy="514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45FB8BB-3A46-4E87-B084-947FAC25E081}"/>
              </a:ext>
            </a:extLst>
          </p:cNvPr>
          <p:cNvSpPr txBox="1"/>
          <p:nvPr/>
        </p:nvSpPr>
        <p:spPr>
          <a:xfrm>
            <a:off x="1068787" y="251867"/>
            <a:ext cx="9887971" cy="707886"/>
          </a:xfrm>
          <a:prstGeom prst="rect">
            <a:avLst/>
          </a:prstGeom>
          <a:noFill/>
        </p:spPr>
        <p:txBody>
          <a:bodyPr wrap="square" rtlCol="0">
            <a:spAutoFit/>
          </a:bodyPr>
          <a:lstStyle/>
          <a:p>
            <a:r>
              <a:rPr lang="en-US" sz="4000" dirty="0">
                <a:solidFill>
                  <a:schemeClr val="bg1"/>
                </a:solidFill>
              </a:rPr>
              <a:t>Infected milk microbiome is imbalanced</a:t>
            </a:r>
          </a:p>
        </p:txBody>
      </p:sp>
    </p:spTree>
    <p:extLst>
      <p:ext uri="{BB962C8B-B14F-4D97-AF65-F5344CB8AC3E}">
        <p14:creationId xmlns:p14="http://schemas.microsoft.com/office/powerpoint/2010/main" val="1548827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8ABE3546-6B65-4CE9-AE8A-910A6BF54057}"/>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61" y="1003085"/>
            <a:ext cx="12192000" cy="5854915"/>
          </a:xfrm>
          <a:prstGeom prst="rect">
            <a:avLst/>
          </a:prstGeom>
        </p:spPr>
      </p:pic>
      <p:sp>
        <p:nvSpPr>
          <p:cNvPr id="3" name="Rectangle 2">
            <a:extLst>
              <a:ext uri="{FF2B5EF4-FFF2-40B4-BE49-F238E27FC236}">
                <a16:creationId xmlns:a16="http://schemas.microsoft.com/office/drawing/2014/main" id="{197BB303-BFF3-4176-9AAD-814C4116647E}"/>
              </a:ext>
            </a:extLst>
          </p:cNvPr>
          <p:cNvSpPr/>
          <p:nvPr/>
        </p:nvSpPr>
        <p:spPr>
          <a:xfrm>
            <a:off x="1524000" y="685800"/>
            <a:ext cx="920115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EFBC06D-9327-426E-908D-D9BBEDC4A152}"/>
              </a:ext>
            </a:extLst>
          </p:cNvPr>
          <p:cNvSpPr txBox="1"/>
          <p:nvPr/>
        </p:nvSpPr>
        <p:spPr>
          <a:xfrm>
            <a:off x="990600" y="480060"/>
            <a:ext cx="9448800" cy="707886"/>
          </a:xfrm>
          <a:prstGeom prst="rect">
            <a:avLst/>
          </a:prstGeom>
          <a:noFill/>
        </p:spPr>
        <p:txBody>
          <a:bodyPr wrap="square" rtlCol="0">
            <a:spAutoFit/>
          </a:bodyPr>
          <a:lstStyle/>
          <a:p>
            <a:r>
              <a:rPr lang="en-US" sz="4000" dirty="0">
                <a:solidFill>
                  <a:schemeClr val="bg1"/>
                </a:solidFill>
              </a:rPr>
              <a:t>Milk microbiome changes in infected state</a:t>
            </a:r>
          </a:p>
        </p:txBody>
      </p:sp>
    </p:spTree>
    <p:extLst>
      <p:ext uri="{BB962C8B-B14F-4D97-AF65-F5344CB8AC3E}">
        <p14:creationId xmlns:p14="http://schemas.microsoft.com/office/powerpoint/2010/main" val="174814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5">
            <a:extLst>
              <a:ext uri="{FF2B5EF4-FFF2-40B4-BE49-F238E27FC236}">
                <a16:creationId xmlns:a16="http://schemas.microsoft.com/office/drawing/2014/main" id="{91E2251C-4602-4101-95D3-8EAD1931A058}"/>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545" y="-325515"/>
            <a:ext cx="10317707" cy="7748640"/>
          </a:xfrm>
          <a:prstGeom prst="rect">
            <a:avLst/>
          </a:prstGeom>
        </p:spPr>
      </p:pic>
      <p:sp>
        <p:nvSpPr>
          <p:cNvPr id="5" name="Rectangle 4">
            <a:extLst>
              <a:ext uri="{FF2B5EF4-FFF2-40B4-BE49-F238E27FC236}">
                <a16:creationId xmlns:a16="http://schemas.microsoft.com/office/drawing/2014/main" id="{16BA5309-A661-4667-89EE-BB5D0505C472}"/>
              </a:ext>
            </a:extLst>
          </p:cNvPr>
          <p:cNvSpPr/>
          <p:nvPr/>
        </p:nvSpPr>
        <p:spPr>
          <a:xfrm>
            <a:off x="327545" y="-102870"/>
            <a:ext cx="10467174"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Same pattern in fungal sequences</a:t>
            </a:r>
          </a:p>
        </p:txBody>
      </p:sp>
    </p:spTree>
    <p:extLst>
      <p:ext uri="{BB962C8B-B14F-4D97-AF65-F5344CB8AC3E}">
        <p14:creationId xmlns:p14="http://schemas.microsoft.com/office/powerpoint/2010/main" val="190134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941FAD-A73C-4542-B792-E4D8D34F7B61}"/>
              </a:ext>
            </a:extLst>
          </p:cNvPr>
          <p:cNvPicPr>
            <a:picLocks noChangeAspect="1"/>
          </p:cNvPicPr>
          <p:nvPr/>
        </p:nvPicPr>
        <p:blipFill>
          <a:blip r:embed="rId2"/>
          <a:stretch>
            <a:fillRect/>
          </a:stretch>
        </p:blipFill>
        <p:spPr>
          <a:xfrm>
            <a:off x="6695534" y="2170365"/>
            <a:ext cx="5496466" cy="4369691"/>
          </a:xfrm>
          <a:prstGeom prst="rect">
            <a:avLst/>
          </a:prstGeom>
        </p:spPr>
      </p:pic>
      <p:pic>
        <p:nvPicPr>
          <p:cNvPr id="6" name="Picture 5">
            <a:extLst>
              <a:ext uri="{FF2B5EF4-FFF2-40B4-BE49-F238E27FC236}">
                <a16:creationId xmlns:a16="http://schemas.microsoft.com/office/drawing/2014/main" id="{EDDCD524-76D2-48AC-A761-B7C9E259E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083" y="317944"/>
            <a:ext cx="6502826" cy="5355906"/>
          </a:xfrm>
          <a:prstGeom prst="rect">
            <a:avLst/>
          </a:prstGeom>
        </p:spPr>
      </p:pic>
    </p:spTree>
    <p:extLst>
      <p:ext uri="{BB962C8B-B14F-4D97-AF65-F5344CB8AC3E}">
        <p14:creationId xmlns:p14="http://schemas.microsoft.com/office/powerpoint/2010/main" val="1364821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1A56C3-463B-4B8E-BE81-14E65DA37595}"/>
              </a:ext>
            </a:extLst>
          </p:cNvPr>
          <p:cNvSpPr/>
          <p:nvPr/>
        </p:nvSpPr>
        <p:spPr>
          <a:xfrm>
            <a:off x="224590" y="241176"/>
            <a:ext cx="7251032" cy="6111498"/>
          </a:xfrm>
          <a:prstGeom prst="rect">
            <a:avLst/>
          </a:prstGeom>
          <a:solidFill>
            <a:schemeClr val="tx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6491B9B-C019-408D-99CD-307EA8712C99}"/>
              </a:ext>
            </a:extLst>
          </p:cNvPr>
          <p:cNvSpPr txBox="1"/>
          <p:nvPr/>
        </p:nvSpPr>
        <p:spPr>
          <a:xfrm>
            <a:off x="7828548" y="241175"/>
            <a:ext cx="4572000" cy="2554545"/>
          </a:xfrm>
          <a:prstGeom prst="rect">
            <a:avLst/>
          </a:prstGeom>
          <a:noFill/>
        </p:spPr>
        <p:txBody>
          <a:bodyPr wrap="square" rtlCol="0">
            <a:spAutoFit/>
          </a:bodyPr>
          <a:lstStyle/>
          <a:p>
            <a:r>
              <a:rPr lang="en-US" sz="3200" dirty="0">
                <a:solidFill>
                  <a:schemeClr val="bg1"/>
                </a:solidFill>
                <a:highlight>
                  <a:srgbClr val="00FF00"/>
                </a:highlight>
              </a:rPr>
              <a:t>Bedding microbes in healthy quarters</a:t>
            </a:r>
          </a:p>
          <a:p>
            <a:endParaRPr lang="en-US" sz="3200" dirty="0">
              <a:solidFill>
                <a:schemeClr val="bg1"/>
              </a:solidFill>
            </a:endParaRPr>
          </a:p>
          <a:p>
            <a:r>
              <a:rPr lang="en-US" sz="3200" dirty="0">
                <a:solidFill>
                  <a:schemeClr val="bg1"/>
                </a:solidFill>
                <a:highlight>
                  <a:srgbClr val="FFFF00"/>
                </a:highlight>
              </a:rPr>
              <a:t>Bedding microbes in infected quarters</a:t>
            </a:r>
          </a:p>
        </p:txBody>
      </p:sp>
      <p:pic>
        <p:nvPicPr>
          <p:cNvPr id="2" name="Picture 1">
            <a:extLst>
              <a:ext uri="{FF2B5EF4-FFF2-40B4-BE49-F238E27FC236}">
                <a16:creationId xmlns:a16="http://schemas.microsoft.com/office/drawing/2014/main" id="{5604E9DA-882A-455F-87B9-CE4587CB8871}"/>
              </a:ext>
            </a:extLst>
          </p:cNvPr>
          <p:cNvPicPr>
            <a:picLocks noChangeAspect="1"/>
          </p:cNvPicPr>
          <p:nvPr/>
        </p:nvPicPr>
        <p:blipFill>
          <a:blip r:embed="rId3"/>
          <a:stretch>
            <a:fillRect/>
          </a:stretch>
        </p:blipFill>
        <p:spPr>
          <a:xfrm>
            <a:off x="7979768" y="3119527"/>
            <a:ext cx="3509560" cy="3377526"/>
          </a:xfrm>
          <a:prstGeom prst="rect">
            <a:avLst/>
          </a:prstGeom>
        </p:spPr>
      </p:pic>
      <p:sp>
        <p:nvSpPr>
          <p:cNvPr id="3" name="Rectangle 2">
            <a:extLst>
              <a:ext uri="{FF2B5EF4-FFF2-40B4-BE49-F238E27FC236}">
                <a16:creationId xmlns:a16="http://schemas.microsoft.com/office/drawing/2014/main" id="{44971175-2051-489D-88B7-4DF040EEFD18}"/>
              </a:ext>
            </a:extLst>
          </p:cNvPr>
          <p:cNvSpPr/>
          <p:nvPr/>
        </p:nvSpPr>
        <p:spPr>
          <a:xfrm>
            <a:off x="545430" y="808036"/>
            <a:ext cx="7434337" cy="4801314"/>
          </a:xfrm>
          <a:prstGeom prst="rect">
            <a:avLst/>
          </a:prstGeom>
        </p:spPr>
        <p:txBody>
          <a:bodyPr wrap="square">
            <a:spAutoFit/>
          </a:bodyPr>
          <a:lstStyle/>
          <a:p>
            <a:r>
              <a:rPr lang="en-US" b="1" dirty="0">
                <a:solidFill>
                  <a:srgbClr val="000000"/>
                </a:solidFill>
                <a:latin typeface="Times New Roman" panose="02020603050405020304" pitchFamily="18" charset="0"/>
              </a:rPr>
              <a:t>Bacteria: teat skin and bedding </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healthy </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infected </a:t>
            </a:r>
            <a:r>
              <a:rPr lang="en-US" dirty="0">
                <a:solidFill>
                  <a:srgbClr val="000000"/>
                </a:solidFill>
                <a:latin typeface="Times New Roman" panose="02020603050405020304" pitchFamily="18" charset="0"/>
              </a:rPr>
              <a:t>	</a:t>
            </a:r>
            <a:r>
              <a:rPr lang="en-US" b="1" dirty="0">
                <a:solidFill>
                  <a:srgbClr val="000000"/>
                </a:solidFill>
                <a:latin typeface="Times New Roman" panose="02020603050405020304" pitchFamily="18" charset="0"/>
              </a:rPr>
              <a:t>pack </a:t>
            </a:r>
            <a:r>
              <a:rPr lang="en-US" dirty="0">
                <a:solidFill>
                  <a:srgbClr val="000000"/>
                </a:solidFill>
                <a:latin typeface="Times New Roman" panose="02020603050405020304" pitchFamily="18" charset="0"/>
              </a:rPr>
              <a:t>	</a:t>
            </a:r>
          </a:p>
          <a:p>
            <a:r>
              <a:rPr lang="en-US" i="1" dirty="0">
                <a:solidFill>
                  <a:srgbClr val="000000"/>
                </a:solidFill>
                <a:highlight>
                  <a:srgbClr val="00FF00"/>
                </a:highlight>
                <a:latin typeface="Times New Roman" panose="02020603050405020304" pitchFamily="18" charset="0"/>
              </a:rPr>
              <a:t>Acinetobacter </a:t>
            </a:r>
            <a:r>
              <a:rPr lang="en-US" i="1" dirty="0" err="1">
                <a:solidFill>
                  <a:srgbClr val="000000"/>
                </a:solidFill>
                <a:highlight>
                  <a:srgbClr val="00FF00"/>
                </a:highlight>
                <a:latin typeface="Times New Roman" panose="02020603050405020304" pitchFamily="18" charset="0"/>
              </a:rPr>
              <a:t>guillouiae</a:t>
            </a:r>
            <a:r>
              <a:rPr lang="en-US" i="1" dirty="0">
                <a:solidFill>
                  <a:srgbClr val="000000"/>
                </a:solidFill>
                <a:highlight>
                  <a:srgbClr val="00FF00"/>
                </a:highlight>
                <a:latin typeface="Times New Roman" panose="02020603050405020304" pitchFamily="18" charset="0"/>
              </a:rPr>
              <a:t> </a:t>
            </a:r>
            <a:r>
              <a:rPr lang="en-US" dirty="0">
                <a:solidFill>
                  <a:srgbClr val="000000"/>
                </a:solidFill>
                <a:highlight>
                  <a:srgbClr val="00FF00"/>
                </a:highlight>
                <a:latin typeface="Times New Roman" panose="02020603050405020304" pitchFamily="18" charset="0"/>
              </a:rPr>
              <a:t>		2.4 	0.7 	0.5 </a:t>
            </a:r>
            <a:r>
              <a:rPr lang="en-US" dirty="0">
                <a:solidFill>
                  <a:srgbClr val="000000"/>
                </a:solidFill>
                <a:latin typeface="Times New Roman" panose="02020603050405020304" pitchFamily="18" charset="0"/>
              </a:rPr>
              <a:t>	</a:t>
            </a:r>
          </a:p>
          <a:p>
            <a:r>
              <a:rPr lang="en-US" i="1" dirty="0">
                <a:solidFill>
                  <a:srgbClr val="000000"/>
                </a:solidFill>
                <a:highlight>
                  <a:srgbClr val="00FF00"/>
                </a:highlight>
                <a:latin typeface="Times New Roman" panose="02020603050405020304" pitchFamily="18" charset="0"/>
              </a:rPr>
              <a:t>Acinetobacter </a:t>
            </a:r>
            <a:r>
              <a:rPr lang="en-US" i="1" dirty="0" err="1">
                <a:solidFill>
                  <a:srgbClr val="000000"/>
                </a:solidFill>
                <a:highlight>
                  <a:srgbClr val="00FF00"/>
                </a:highlight>
                <a:latin typeface="Times New Roman" panose="02020603050405020304" pitchFamily="18" charset="0"/>
              </a:rPr>
              <a:t>lwoffi</a:t>
            </a:r>
            <a:r>
              <a:rPr lang="en-US" i="1" dirty="0">
                <a:solidFill>
                  <a:srgbClr val="000000"/>
                </a:solidFill>
                <a:highlight>
                  <a:srgbClr val="00FF00"/>
                </a:highlight>
                <a:latin typeface="Times New Roman" panose="02020603050405020304" pitchFamily="18" charset="0"/>
              </a:rPr>
              <a:t> </a:t>
            </a:r>
            <a:r>
              <a:rPr lang="en-US" dirty="0">
                <a:solidFill>
                  <a:srgbClr val="000000"/>
                </a:solidFill>
                <a:highlight>
                  <a:srgbClr val="00FF00"/>
                </a:highlight>
                <a:latin typeface="Times New Roman" panose="02020603050405020304" pitchFamily="18" charset="0"/>
              </a:rPr>
              <a:t>		0.9 	0.1 	1.1 </a:t>
            </a:r>
            <a:r>
              <a:rPr lang="en-US" dirty="0">
                <a:solidFill>
                  <a:srgbClr val="000000"/>
                </a:solidFill>
                <a:latin typeface="Times New Roman" panose="02020603050405020304" pitchFamily="18" charset="0"/>
              </a:rPr>
              <a:t>	</a:t>
            </a:r>
          </a:p>
          <a:p>
            <a:r>
              <a:rPr lang="en-US" dirty="0">
                <a:solidFill>
                  <a:srgbClr val="000000"/>
                </a:solidFill>
                <a:latin typeface="Times New Roman" panose="02020603050405020304" pitchFamily="18" charset="0"/>
              </a:rPr>
              <a:t>Order </a:t>
            </a:r>
            <a:r>
              <a:rPr lang="en-US" dirty="0" err="1">
                <a:solidFill>
                  <a:srgbClr val="000000"/>
                </a:solidFill>
                <a:latin typeface="Times New Roman" panose="02020603050405020304" pitchFamily="18" charset="0"/>
              </a:rPr>
              <a:t>Clostridiales</a:t>
            </a:r>
            <a:r>
              <a:rPr lang="en-US" dirty="0">
                <a:solidFill>
                  <a:srgbClr val="000000"/>
                </a:solidFill>
                <a:latin typeface="Times New Roman" panose="02020603050405020304" pitchFamily="18" charset="0"/>
              </a:rPr>
              <a:t>   		0.5 	0.5 	0.4 	</a:t>
            </a:r>
          </a:p>
          <a:p>
            <a:endParaRPr lang="en-US" b="1"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Bacteria: milk and bedding </a:t>
            </a:r>
            <a:r>
              <a:rPr lang="en-US" dirty="0">
                <a:solidFill>
                  <a:srgbClr val="000000"/>
                </a:solidFill>
                <a:latin typeface="Times New Roman" panose="02020603050405020304" pitchFamily="18" charset="0"/>
              </a:rPr>
              <a:t>	</a:t>
            </a:r>
          </a:p>
          <a:p>
            <a:r>
              <a:rPr lang="pt-BR" i="1" dirty="0">
                <a:solidFill>
                  <a:srgbClr val="000000"/>
                </a:solidFill>
                <a:highlight>
                  <a:srgbClr val="00FF00"/>
                </a:highlight>
                <a:latin typeface="Times New Roman" panose="02020603050405020304" pitchFamily="18" charset="0"/>
              </a:rPr>
              <a:t>Pseudomonas umsongensis </a:t>
            </a:r>
            <a:r>
              <a:rPr lang="pt-BR" dirty="0">
                <a:solidFill>
                  <a:srgbClr val="000000"/>
                </a:solidFill>
                <a:highlight>
                  <a:srgbClr val="00FF00"/>
                </a:highlight>
                <a:latin typeface="Times New Roman" panose="02020603050405020304" pitchFamily="18" charset="0"/>
              </a:rPr>
              <a:t>		1.5 	0.5 	0.1 </a:t>
            </a:r>
            <a:r>
              <a:rPr lang="pt-BR" dirty="0">
                <a:solidFill>
                  <a:srgbClr val="000000"/>
                </a:solidFill>
                <a:latin typeface="Times New Roman" panose="02020603050405020304" pitchFamily="18" charset="0"/>
              </a:rPr>
              <a:t>	</a:t>
            </a:r>
          </a:p>
          <a:p>
            <a:r>
              <a:rPr lang="pl-PL" i="1" dirty="0">
                <a:solidFill>
                  <a:srgbClr val="000000"/>
                </a:solidFill>
                <a:highlight>
                  <a:srgbClr val="00FF00"/>
                </a:highlight>
                <a:latin typeface="Times New Roman" panose="02020603050405020304" pitchFamily="18" charset="0"/>
              </a:rPr>
              <a:t>Ochrobactrum sp. </a:t>
            </a:r>
            <a:r>
              <a:rPr lang="en-US" i="1" dirty="0">
                <a:solidFill>
                  <a:srgbClr val="000000"/>
                </a:solidFill>
                <a:highlight>
                  <a:srgbClr val="00FF00"/>
                </a:highlight>
                <a:latin typeface="Times New Roman" panose="02020603050405020304" pitchFamily="18" charset="0"/>
              </a:rPr>
              <a:t>   </a:t>
            </a:r>
            <a:r>
              <a:rPr lang="pl-PL" dirty="0">
                <a:solidFill>
                  <a:srgbClr val="000000"/>
                </a:solidFill>
                <a:highlight>
                  <a:srgbClr val="00FF00"/>
                </a:highlight>
                <a:latin typeface="Times New Roman" panose="02020603050405020304" pitchFamily="18" charset="0"/>
              </a:rPr>
              <a:t>	</a:t>
            </a:r>
            <a:r>
              <a:rPr lang="en-US" dirty="0">
                <a:solidFill>
                  <a:srgbClr val="000000"/>
                </a:solidFill>
                <a:highlight>
                  <a:srgbClr val="00FF00"/>
                </a:highlight>
                <a:latin typeface="Times New Roman" panose="02020603050405020304" pitchFamily="18" charset="0"/>
              </a:rPr>
              <a:t>	</a:t>
            </a:r>
            <a:r>
              <a:rPr lang="pl-PL" dirty="0">
                <a:solidFill>
                  <a:srgbClr val="000000"/>
                </a:solidFill>
                <a:highlight>
                  <a:srgbClr val="00FF00"/>
                </a:highlight>
                <a:latin typeface="Times New Roman" panose="02020603050405020304" pitchFamily="18" charset="0"/>
              </a:rPr>
              <a:t>0.9 	0.5 	0.1 </a:t>
            </a:r>
            <a:r>
              <a:rPr lang="pl-PL" dirty="0">
                <a:solidFill>
                  <a:srgbClr val="000000"/>
                </a:solidFill>
                <a:latin typeface="Times New Roman" panose="02020603050405020304" pitchFamily="18" charset="0"/>
              </a:rPr>
              <a:t>	</a:t>
            </a:r>
          </a:p>
          <a:p>
            <a:r>
              <a:rPr lang="en-US" i="1" dirty="0">
                <a:solidFill>
                  <a:srgbClr val="000000"/>
                </a:solidFill>
                <a:highlight>
                  <a:srgbClr val="FFFF00"/>
                </a:highlight>
                <a:latin typeface="Times New Roman" panose="02020603050405020304" pitchFamily="18" charset="0"/>
              </a:rPr>
              <a:t>Acinetobacter </a:t>
            </a:r>
            <a:r>
              <a:rPr lang="en-US" i="1" dirty="0" err="1">
                <a:solidFill>
                  <a:srgbClr val="000000"/>
                </a:solidFill>
                <a:highlight>
                  <a:srgbClr val="FFFF00"/>
                </a:highlight>
                <a:latin typeface="Times New Roman" panose="02020603050405020304" pitchFamily="18" charset="0"/>
              </a:rPr>
              <a:t>guillouieae</a:t>
            </a:r>
            <a:r>
              <a:rPr lang="en-US" i="1" dirty="0">
                <a:solidFill>
                  <a:srgbClr val="000000"/>
                </a:solidFill>
                <a:highlight>
                  <a:srgbClr val="FFFF00"/>
                </a:highlight>
                <a:latin typeface="Times New Roman" panose="02020603050405020304" pitchFamily="18" charset="0"/>
              </a:rPr>
              <a:t> </a:t>
            </a:r>
            <a:r>
              <a:rPr lang="en-US" dirty="0">
                <a:solidFill>
                  <a:srgbClr val="000000"/>
                </a:solidFill>
                <a:highlight>
                  <a:srgbClr val="FFFF00"/>
                </a:highlight>
                <a:latin typeface="Times New Roman" panose="02020603050405020304" pitchFamily="18" charset="0"/>
              </a:rPr>
              <a:t>		1.0 	1.3 	0.5 </a:t>
            </a:r>
            <a:r>
              <a:rPr lang="en-US" dirty="0">
                <a:solidFill>
                  <a:srgbClr val="000000"/>
                </a:solidFill>
                <a:latin typeface="Times New Roman" panose="02020603050405020304" pitchFamily="18" charset="0"/>
              </a:rPr>
              <a:t>	</a:t>
            </a:r>
          </a:p>
          <a:p>
            <a:endParaRPr lang="en-US" b="1"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Fungi: teat skin and bedding </a:t>
            </a:r>
            <a:r>
              <a:rPr lang="en-US" dirty="0">
                <a:solidFill>
                  <a:srgbClr val="000000"/>
                </a:solidFill>
                <a:latin typeface="Times New Roman" panose="02020603050405020304" pitchFamily="18" charset="0"/>
              </a:rPr>
              <a:t>	</a:t>
            </a:r>
          </a:p>
          <a:p>
            <a:r>
              <a:rPr lang="es-ES" i="1" dirty="0" err="1">
                <a:solidFill>
                  <a:srgbClr val="000000"/>
                </a:solidFill>
                <a:highlight>
                  <a:srgbClr val="FFFF00"/>
                </a:highlight>
                <a:latin typeface="Times New Roman" panose="02020603050405020304" pitchFamily="18" charset="0"/>
              </a:rPr>
              <a:t>Debaryomyces</a:t>
            </a:r>
            <a:r>
              <a:rPr lang="es-ES" i="1" dirty="0">
                <a:solidFill>
                  <a:srgbClr val="000000"/>
                </a:solidFill>
                <a:highlight>
                  <a:srgbClr val="FFFF00"/>
                </a:highlight>
                <a:latin typeface="Times New Roman" panose="02020603050405020304" pitchFamily="18" charset="0"/>
              </a:rPr>
              <a:t> </a:t>
            </a:r>
            <a:r>
              <a:rPr lang="es-ES" i="1" dirty="0" err="1">
                <a:solidFill>
                  <a:srgbClr val="000000"/>
                </a:solidFill>
                <a:highlight>
                  <a:srgbClr val="FFFF00"/>
                </a:highlight>
                <a:latin typeface="Times New Roman" panose="02020603050405020304" pitchFamily="18" charset="0"/>
              </a:rPr>
              <a:t>prospidis</a:t>
            </a:r>
            <a:r>
              <a:rPr lang="es-ES" i="1" dirty="0">
                <a:solidFill>
                  <a:srgbClr val="000000"/>
                </a:solidFill>
                <a:highlight>
                  <a:srgbClr val="FFFF00"/>
                </a:highlight>
                <a:latin typeface="Times New Roman" panose="02020603050405020304" pitchFamily="18" charset="0"/>
              </a:rPr>
              <a:t> </a:t>
            </a:r>
            <a:r>
              <a:rPr lang="es-ES" dirty="0">
                <a:solidFill>
                  <a:srgbClr val="000000"/>
                </a:solidFill>
                <a:highlight>
                  <a:srgbClr val="FFFF00"/>
                </a:highlight>
                <a:latin typeface="Times New Roman" panose="02020603050405020304" pitchFamily="18" charset="0"/>
              </a:rPr>
              <a:t>		13.5 	19.7 	4.1 </a:t>
            </a:r>
            <a:r>
              <a:rPr lang="es-ES" dirty="0">
                <a:solidFill>
                  <a:srgbClr val="000000"/>
                </a:solidFill>
                <a:latin typeface="Times New Roman" panose="02020603050405020304" pitchFamily="18" charset="0"/>
              </a:rPr>
              <a:t>	</a:t>
            </a:r>
          </a:p>
          <a:p>
            <a:r>
              <a:rPr lang="en-US" dirty="0">
                <a:solidFill>
                  <a:srgbClr val="000000"/>
                </a:solidFill>
                <a:highlight>
                  <a:srgbClr val="00FF00"/>
                </a:highlight>
                <a:latin typeface="Times New Roman" panose="02020603050405020304" pitchFamily="18" charset="0"/>
              </a:rPr>
              <a:t>Kingdom fungi 	                	1.3 	0.2 	0.2 </a:t>
            </a:r>
            <a:r>
              <a:rPr lang="en-US" dirty="0">
                <a:solidFill>
                  <a:srgbClr val="000000"/>
                </a:solidFill>
                <a:latin typeface="Times New Roman" panose="02020603050405020304" pitchFamily="18" charset="0"/>
              </a:rPr>
              <a:t>	</a:t>
            </a:r>
          </a:p>
          <a:p>
            <a:r>
              <a:rPr lang="it-IT" i="1" dirty="0">
                <a:solidFill>
                  <a:srgbClr val="000000"/>
                </a:solidFill>
                <a:highlight>
                  <a:srgbClr val="00FF00"/>
                </a:highlight>
                <a:latin typeface="Times New Roman" panose="02020603050405020304" pitchFamily="18" charset="0"/>
              </a:rPr>
              <a:t>Penicillium chrysogenum </a:t>
            </a:r>
            <a:r>
              <a:rPr lang="it-IT" dirty="0">
                <a:solidFill>
                  <a:srgbClr val="000000"/>
                </a:solidFill>
                <a:highlight>
                  <a:srgbClr val="00FF00"/>
                </a:highlight>
                <a:latin typeface="Times New Roman" panose="02020603050405020304" pitchFamily="18" charset="0"/>
              </a:rPr>
              <a:t>		1.7 	1.1 	0.1 </a:t>
            </a:r>
            <a:r>
              <a:rPr lang="it-IT" dirty="0">
                <a:solidFill>
                  <a:srgbClr val="000000"/>
                </a:solidFill>
                <a:latin typeface="Times New Roman" panose="02020603050405020304" pitchFamily="18" charset="0"/>
              </a:rPr>
              <a:t>	</a:t>
            </a:r>
          </a:p>
          <a:p>
            <a:endParaRPr lang="en-US" b="1" dirty="0">
              <a:solidFill>
                <a:srgbClr val="000000"/>
              </a:solidFill>
              <a:latin typeface="Times New Roman" panose="02020603050405020304" pitchFamily="18" charset="0"/>
            </a:endParaRPr>
          </a:p>
          <a:p>
            <a:r>
              <a:rPr lang="en-US" b="1" dirty="0">
                <a:solidFill>
                  <a:srgbClr val="000000"/>
                </a:solidFill>
                <a:latin typeface="Times New Roman" panose="02020603050405020304" pitchFamily="18" charset="0"/>
              </a:rPr>
              <a:t>Fungi: milk and bedding </a:t>
            </a:r>
            <a:r>
              <a:rPr lang="en-US" dirty="0">
                <a:solidFill>
                  <a:srgbClr val="000000"/>
                </a:solidFill>
                <a:latin typeface="Times New Roman" panose="02020603050405020304" pitchFamily="18" charset="0"/>
              </a:rPr>
              <a:t>	</a:t>
            </a:r>
          </a:p>
          <a:p>
            <a:r>
              <a:rPr lang="es-ES" i="1" dirty="0" err="1">
                <a:solidFill>
                  <a:srgbClr val="000000"/>
                </a:solidFill>
                <a:highlight>
                  <a:srgbClr val="FFFF00"/>
                </a:highlight>
                <a:latin typeface="Times New Roman" panose="02020603050405020304" pitchFamily="18" charset="0"/>
              </a:rPr>
              <a:t>Debaryomyces</a:t>
            </a:r>
            <a:r>
              <a:rPr lang="es-ES" i="1" dirty="0">
                <a:solidFill>
                  <a:srgbClr val="000000"/>
                </a:solidFill>
                <a:highlight>
                  <a:srgbClr val="FFFF00"/>
                </a:highlight>
                <a:latin typeface="Times New Roman" panose="02020603050405020304" pitchFamily="18" charset="0"/>
              </a:rPr>
              <a:t> </a:t>
            </a:r>
            <a:r>
              <a:rPr lang="es-ES" i="1" dirty="0" err="1">
                <a:solidFill>
                  <a:srgbClr val="000000"/>
                </a:solidFill>
                <a:highlight>
                  <a:srgbClr val="FFFF00"/>
                </a:highlight>
                <a:latin typeface="Times New Roman" panose="02020603050405020304" pitchFamily="18" charset="0"/>
              </a:rPr>
              <a:t>prospidis</a:t>
            </a:r>
            <a:r>
              <a:rPr lang="es-ES" i="1" dirty="0">
                <a:solidFill>
                  <a:srgbClr val="000000"/>
                </a:solidFill>
                <a:highlight>
                  <a:srgbClr val="FFFF00"/>
                </a:highlight>
                <a:latin typeface="Times New Roman" panose="02020603050405020304" pitchFamily="18" charset="0"/>
              </a:rPr>
              <a:t> </a:t>
            </a:r>
            <a:r>
              <a:rPr lang="es-ES" dirty="0">
                <a:solidFill>
                  <a:srgbClr val="000000"/>
                </a:solidFill>
                <a:highlight>
                  <a:srgbClr val="FFFF00"/>
                </a:highlight>
                <a:latin typeface="Times New Roman" panose="02020603050405020304" pitchFamily="18" charset="0"/>
              </a:rPr>
              <a:t>		1.1 	4.1 	4.1 </a:t>
            </a:r>
            <a:r>
              <a:rPr lang="es-ES" dirty="0">
                <a:solidFill>
                  <a:srgbClr val="000000"/>
                </a:solidFill>
                <a:latin typeface="Times New Roman" panose="02020603050405020304" pitchFamily="18" charset="0"/>
              </a:rPr>
              <a:t>	</a:t>
            </a:r>
          </a:p>
        </p:txBody>
      </p:sp>
    </p:spTree>
    <p:extLst>
      <p:ext uri="{BB962C8B-B14F-4D97-AF65-F5344CB8AC3E}">
        <p14:creationId xmlns:p14="http://schemas.microsoft.com/office/powerpoint/2010/main" val="2647985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722EB-A400-476C-B383-DA4421F54BC5}"/>
              </a:ext>
            </a:extLst>
          </p:cNvPr>
          <p:cNvPicPr/>
          <p:nvPr/>
        </p:nvPicPr>
        <p:blipFill>
          <a:blip r:embed="rId3">
            <a:extLst>
              <a:ext uri="{28A0092B-C50C-407E-A947-70E740481C1C}">
                <a14:useLocalDpi xmlns:a14="http://schemas.microsoft.com/office/drawing/2010/main" val="0"/>
              </a:ext>
            </a:extLst>
          </a:blip>
          <a:stretch>
            <a:fillRect/>
          </a:stretch>
        </p:blipFill>
        <p:spPr>
          <a:xfrm>
            <a:off x="258953" y="944816"/>
            <a:ext cx="7650734" cy="5717795"/>
          </a:xfrm>
          <a:prstGeom prst="rect">
            <a:avLst/>
          </a:prstGeom>
        </p:spPr>
      </p:pic>
      <p:pic>
        <p:nvPicPr>
          <p:cNvPr id="3" name="Picture 2">
            <a:extLst>
              <a:ext uri="{FF2B5EF4-FFF2-40B4-BE49-F238E27FC236}">
                <a16:creationId xmlns:a16="http://schemas.microsoft.com/office/drawing/2014/main" id="{31B3BB0E-CFFD-4DFF-A26E-681665CDE6A2}"/>
              </a:ext>
            </a:extLst>
          </p:cNvPr>
          <p:cNvPicPr/>
          <p:nvPr/>
        </p:nvPicPr>
        <p:blipFill rotWithShape="1">
          <a:blip r:embed="rId4">
            <a:extLst>
              <a:ext uri="{28A0092B-C50C-407E-A947-70E740481C1C}">
                <a14:useLocalDpi xmlns:a14="http://schemas.microsoft.com/office/drawing/2010/main" val="0"/>
              </a:ext>
            </a:extLst>
          </a:blip>
          <a:srcRect t="65" r="13612" b="65"/>
          <a:stretch/>
        </p:blipFill>
        <p:spPr>
          <a:xfrm>
            <a:off x="7909687" y="1073168"/>
            <a:ext cx="4023360" cy="3561499"/>
          </a:xfrm>
          <a:prstGeom prst="rect">
            <a:avLst/>
          </a:prstGeom>
        </p:spPr>
      </p:pic>
      <p:sp>
        <p:nvSpPr>
          <p:cNvPr id="4" name="Rectangle 3">
            <a:extLst>
              <a:ext uri="{FF2B5EF4-FFF2-40B4-BE49-F238E27FC236}">
                <a16:creationId xmlns:a16="http://schemas.microsoft.com/office/drawing/2014/main" id="{88E71508-B754-4B6D-8E28-DFB7A8050C41}"/>
              </a:ext>
            </a:extLst>
          </p:cNvPr>
          <p:cNvSpPr/>
          <p:nvPr/>
        </p:nvSpPr>
        <p:spPr>
          <a:xfrm>
            <a:off x="0" y="438150"/>
            <a:ext cx="11887200" cy="9334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Bedding microbiome shaped by farm and bedding style</a:t>
            </a:r>
          </a:p>
        </p:txBody>
      </p:sp>
    </p:spTree>
    <p:extLst>
      <p:ext uri="{BB962C8B-B14F-4D97-AF65-F5344CB8AC3E}">
        <p14:creationId xmlns:p14="http://schemas.microsoft.com/office/powerpoint/2010/main" val="37169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774"/>
            <a:ext cx="10515600" cy="713048"/>
          </a:xfrm>
        </p:spPr>
        <p:txBody>
          <a:bodyPr/>
          <a:lstStyle/>
          <a:p>
            <a:r>
              <a:rPr lang="en-US" dirty="0"/>
              <a:t>Conclusions</a:t>
            </a:r>
          </a:p>
        </p:txBody>
      </p:sp>
      <p:grpSp>
        <p:nvGrpSpPr>
          <p:cNvPr id="8" name="Group 7">
            <a:extLst>
              <a:ext uri="{FF2B5EF4-FFF2-40B4-BE49-F238E27FC236}">
                <a16:creationId xmlns:a16="http://schemas.microsoft.com/office/drawing/2014/main" id="{FB959C9D-24A1-4BE0-A030-29A349937BCF}"/>
              </a:ext>
            </a:extLst>
          </p:cNvPr>
          <p:cNvGrpSpPr/>
          <p:nvPr/>
        </p:nvGrpSpPr>
        <p:grpSpPr>
          <a:xfrm>
            <a:off x="1083216" y="3675275"/>
            <a:ext cx="5325927" cy="2411516"/>
            <a:chOff x="838200" y="3675274"/>
            <a:chExt cx="5325927" cy="2411516"/>
          </a:xfrm>
        </p:grpSpPr>
        <p:sp>
          <p:nvSpPr>
            <p:cNvPr id="7" name="TextBox 6"/>
            <p:cNvSpPr txBox="1"/>
            <p:nvPr/>
          </p:nvSpPr>
          <p:spPr>
            <a:xfrm>
              <a:off x="3389082" y="4121422"/>
              <a:ext cx="2775045" cy="1569660"/>
            </a:xfrm>
            <a:prstGeom prst="rect">
              <a:avLst/>
            </a:prstGeom>
            <a:noFill/>
          </p:spPr>
          <p:txBody>
            <a:bodyPr wrap="square" rtlCol="0">
              <a:spAutoFit/>
            </a:bodyPr>
            <a:lstStyle/>
            <a:p>
              <a:r>
                <a:rPr lang="en-US" sz="2400" dirty="0">
                  <a:solidFill>
                    <a:schemeClr val="accent4"/>
                  </a:solidFill>
                </a:rPr>
                <a:t>Bedding microbes found on healthy and infected teat skin and milk</a:t>
              </a:r>
            </a:p>
          </p:txBody>
        </p:sp>
        <p:pic>
          <p:nvPicPr>
            <p:cNvPr id="13" name="Picture 2" descr="Penicillium chrysogenum.gif">
              <a:extLst>
                <a:ext uri="{FF2B5EF4-FFF2-40B4-BE49-F238E27FC236}">
                  <a16:creationId xmlns:a16="http://schemas.microsoft.com/office/drawing/2014/main" id="{F378D36C-0B93-49E3-9A85-FA68D964C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75274"/>
              <a:ext cx="2345748" cy="241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7EBD707A-4F8F-469E-9111-46AAF5C2051A}"/>
              </a:ext>
            </a:extLst>
          </p:cNvPr>
          <p:cNvGrpSpPr/>
          <p:nvPr/>
        </p:nvGrpSpPr>
        <p:grpSpPr>
          <a:xfrm>
            <a:off x="6721204" y="3873128"/>
            <a:ext cx="5603028" cy="2015809"/>
            <a:chOff x="6266751" y="3919871"/>
            <a:chExt cx="5603028" cy="2015809"/>
          </a:xfrm>
        </p:grpSpPr>
        <p:pic>
          <p:nvPicPr>
            <p:cNvPr id="14" name="Picture 13">
              <a:extLst>
                <a:ext uri="{FF2B5EF4-FFF2-40B4-BE49-F238E27FC236}">
                  <a16:creationId xmlns:a16="http://schemas.microsoft.com/office/drawing/2014/main" id="{E1C64DBC-BE92-4873-A70C-A28D95D12393}"/>
                </a:ext>
              </a:extLst>
            </p:cNvPr>
            <p:cNvPicPr>
              <a:picLocks noChangeAspect="1"/>
            </p:cNvPicPr>
            <p:nvPr/>
          </p:nvPicPr>
          <p:blipFill>
            <a:blip r:embed="rId4">
              <a:lum bright="20000" contrast="-40000"/>
            </a:blip>
            <a:stretch>
              <a:fillRect/>
            </a:stretch>
          </p:blipFill>
          <p:spPr>
            <a:xfrm>
              <a:off x="6266751" y="3919871"/>
              <a:ext cx="2679510" cy="2015809"/>
            </a:xfrm>
            <a:prstGeom prst="rect">
              <a:avLst/>
            </a:prstGeom>
          </p:spPr>
        </p:pic>
        <p:sp>
          <p:nvSpPr>
            <p:cNvPr id="16" name="TextBox 15">
              <a:extLst>
                <a:ext uri="{FF2B5EF4-FFF2-40B4-BE49-F238E27FC236}">
                  <a16:creationId xmlns:a16="http://schemas.microsoft.com/office/drawing/2014/main" id="{770359E0-67EF-462F-9D23-E3AA76936A9F}"/>
                </a:ext>
              </a:extLst>
            </p:cNvPr>
            <p:cNvSpPr txBox="1"/>
            <p:nvPr/>
          </p:nvSpPr>
          <p:spPr>
            <a:xfrm>
              <a:off x="9094734" y="4098692"/>
              <a:ext cx="2775045" cy="1569660"/>
            </a:xfrm>
            <a:prstGeom prst="rect">
              <a:avLst/>
            </a:prstGeom>
            <a:noFill/>
          </p:spPr>
          <p:txBody>
            <a:bodyPr wrap="square" rtlCol="0">
              <a:spAutoFit/>
            </a:bodyPr>
            <a:lstStyle/>
            <a:p>
              <a:r>
                <a:rPr lang="en-US" sz="2400" dirty="0">
                  <a:solidFill>
                    <a:schemeClr val="accent4"/>
                  </a:solidFill>
                </a:rPr>
                <a:t>Management practices impact bedding microbial community</a:t>
              </a:r>
            </a:p>
          </p:txBody>
        </p:sp>
      </p:grpSp>
      <p:pic>
        <p:nvPicPr>
          <p:cNvPr id="9" name="Picture 8">
            <a:extLst>
              <a:ext uri="{FF2B5EF4-FFF2-40B4-BE49-F238E27FC236}">
                <a16:creationId xmlns:a16="http://schemas.microsoft.com/office/drawing/2014/main" id="{CC99088B-4C0B-4920-A0FF-594A05076827}"/>
              </a:ext>
            </a:extLst>
          </p:cNvPr>
          <p:cNvPicPr>
            <a:picLocks noChangeAspect="1"/>
          </p:cNvPicPr>
          <p:nvPr/>
        </p:nvPicPr>
        <p:blipFill>
          <a:blip r:embed="rId5"/>
          <a:stretch>
            <a:fillRect/>
          </a:stretch>
        </p:blipFill>
        <p:spPr>
          <a:xfrm>
            <a:off x="795264" y="1244570"/>
            <a:ext cx="2633700" cy="1902117"/>
          </a:xfrm>
          <a:prstGeom prst="rect">
            <a:avLst/>
          </a:prstGeom>
        </p:spPr>
      </p:pic>
      <p:sp>
        <p:nvSpPr>
          <p:cNvPr id="17" name="TextBox 16">
            <a:extLst>
              <a:ext uri="{FF2B5EF4-FFF2-40B4-BE49-F238E27FC236}">
                <a16:creationId xmlns:a16="http://schemas.microsoft.com/office/drawing/2014/main" id="{097D71E5-0F82-475E-981E-52438663E063}"/>
              </a:ext>
            </a:extLst>
          </p:cNvPr>
          <p:cNvSpPr txBox="1"/>
          <p:nvPr/>
        </p:nvSpPr>
        <p:spPr>
          <a:xfrm>
            <a:off x="3577952" y="1257907"/>
            <a:ext cx="2996167" cy="1569660"/>
          </a:xfrm>
          <a:prstGeom prst="rect">
            <a:avLst/>
          </a:prstGeom>
          <a:noFill/>
        </p:spPr>
        <p:txBody>
          <a:bodyPr wrap="square" rtlCol="0">
            <a:spAutoFit/>
          </a:bodyPr>
          <a:lstStyle/>
          <a:p>
            <a:r>
              <a:rPr lang="en-US" sz="2400" dirty="0">
                <a:solidFill>
                  <a:schemeClr val="accent4"/>
                </a:solidFill>
              </a:rPr>
              <a:t>The bedding and mammary environments contain diverse microbial DNA</a:t>
            </a:r>
          </a:p>
        </p:txBody>
      </p:sp>
      <p:pic>
        <p:nvPicPr>
          <p:cNvPr id="18" name="Picture 17">
            <a:extLst>
              <a:ext uri="{FF2B5EF4-FFF2-40B4-BE49-F238E27FC236}">
                <a16:creationId xmlns:a16="http://schemas.microsoft.com/office/drawing/2014/main" id="{AECDBCB2-4A58-40C5-9D63-C52C34FF9F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3107" y="1197561"/>
            <a:ext cx="2843440" cy="1787312"/>
          </a:xfrm>
          <a:prstGeom prst="rect">
            <a:avLst/>
          </a:prstGeom>
        </p:spPr>
      </p:pic>
      <p:sp>
        <p:nvSpPr>
          <p:cNvPr id="19" name="TextBox 18">
            <a:extLst>
              <a:ext uri="{FF2B5EF4-FFF2-40B4-BE49-F238E27FC236}">
                <a16:creationId xmlns:a16="http://schemas.microsoft.com/office/drawing/2014/main" id="{29296AF9-F586-460E-B877-A291EBF681F3}"/>
              </a:ext>
            </a:extLst>
          </p:cNvPr>
          <p:cNvSpPr txBox="1"/>
          <p:nvPr/>
        </p:nvSpPr>
        <p:spPr>
          <a:xfrm>
            <a:off x="9715535" y="1121721"/>
            <a:ext cx="2317530" cy="1938992"/>
          </a:xfrm>
          <a:prstGeom prst="rect">
            <a:avLst/>
          </a:prstGeom>
          <a:noFill/>
        </p:spPr>
        <p:txBody>
          <a:bodyPr wrap="square" rtlCol="0">
            <a:spAutoFit/>
          </a:bodyPr>
          <a:lstStyle/>
          <a:p>
            <a:r>
              <a:rPr lang="en-US" sz="2400" dirty="0">
                <a:solidFill>
                  <a:schemeClr val="accent4"/>
                </a:solidFill>
              </a:rPr>
              <a:t>Teat microbes are shared with milk differently in the infected state</a:t>
            </a:r>
          </a:p>
        </p:txBody>
      </p:sp>
    </p:spTree>
    <p:extLst>
      <p:ext uri="{BB962C8B-B14F-4D97-AF65-F5344CB8AC3E}">
        <p14:creationId xmlns:p14="http://schemas.microsoft.com/office/powerpoint/2010/main" val="390353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9709-67DD-854B-B72A-E6C1AAF787B6}"/>
              </a:ext>
            </a:extLst>
          </p:cNvPr>
          <p:cNvSpPr>
            <a:spLocks noGrp="1"/>
          </p:cNvSpPr>
          <p:nvPr>
            <p:ph type="title"/>
          </p:nvPr>
        </p:nvSpPr>
        <p:spPr/>
        <p:txBody>
          <a:bodyPr/>
          <a:lstStyle/>
          <a:p>
            <a:r>
              <a:rPr lang="en-US" dirty="0">
                <a:solidFill>
                  <a:schemeClr val="bg1"/>
                </a:solidFill>
              </a:rPr>
              <a:t>Introductions and Roles</a:t>
            </a:r>
          </a:p>
        </p:txBody>
      </p:sp>
      <p:sp>
        <p:nvSpPr>
          <p:cNvPr id="3" name="Content Placeholder 2">
            <a:extLst>
              <a:ext uri="{FF2B5EF4-FFF2-40B4-BE49-F238E27FC236}">
                <a16:creationId xmlns:a16="http://schemas.microsoft.com/office/drawing/2014/main" id="{42A9B012-ABB7-1B4F-8966-5B65E2348554}"/>
              </a:ext>
            </a:extLst>
          </p:cNvPr>
          <p:cNvSpPr>
            <a:spLocks noGrp="1"/>
          </p:cNvSpPr>
          <p:nvPr>
            <p:ph idx="1"/>
          </p:nvPr>
        </p:nvSpPr>
        <p:spPr/>
        <p:txBody>
          <a:bodyPr/>
          <a:lstStyle/>
          <a:p>
            <a:r>
              <a:rPr lang="en-US" dirty="0">
                <a:solidFill>
                  <a:schemeClr val="bg1"/>
                </a:solidFill>
              </a:rPr>
              <a:t>UVM Team</a:t>
            </a:r>
          </a:p>
          <a:p>
            <a:pPr lvl="1"/>
            <a:r>
              <a:rPr lang="en-US" dirty="0">
                <a:solidFill>
                  <a:schemeClr val="bg1"/>
                </a:solidFill>
              </a:rPr>
              <a:t>John Barlow, Deb Neher, Tucker Andrews, Juan </a:t>
            </a:r>
            <a:r>
              <a:rPr lang="en-US" dirty="0" err="1">
                <a:solidFill>
                  <a:schemeClr val="bg1"/>
                </a:solidFill>
              </a:rPr>
              <a:t>Alvez</a:t>
            </a:r>
            <a:r>
              <a:rPr lang="en-US" dirty="0">
                <a:solidFill>
                  <a:schemeClr val="bg1"/>
                </a:solidFill>
              </a:rPr>
              <a:t>, Jenn Colby, Tom </a:t>
            </a:r>
            <a:r>
              <a:rPr lang="en-US" dirty="0" err="1">
                <a:solidFill>
                  <a:schemeClr val="bg1"/>
                </a:solidFill>
              </a:rPr>
              <a:t>Weicht</a:t>
            </a:r>
            <a:r>
              <a:rPr lang="en-US" dirty="0">
                <a:solidFill>
                  <a:schemeClr val="bg1"/>
                </a:solidFill>
              </a:rPr>
              <a:t>, Colene Reed, graduate student TBD</a:t>
            </a:r>
          </a:p>
          <a:p>
            <a:r>
              <a:rPr lang="en-US" dirty="0">
                <a:solidFill>
                  <a:schemeClr val="bg1"/>
                </a:solidFill>
              </a:rPr>
              <a:t>Producers</a:t>
            </a:r>
          </a:p>
          <a:p>
            <a:pPr lvl="1"/>
            <a:r>
              <a:rPr lang="en-US" dirty="0">
                <a:solidFill>
                  <a:schemeClr val="bg1"/>
                </a:solidFill>
              </a:rPr>
              <a:t>Tyler Webb, Annie </a:t>
            </a:r>
            <a:r>
              <a:rPr lang="en-US" dirty="0" err="1">
                <a:solidFill>
                  <a:schemeClr val="bg1"/>
                </a:solidFill>
              </a:rPr>
              <a:t>Claghorn</a:t>
            </a:r>
            <a:r>
              <a:rPr lang="en-US" dirty="0">
                <a:solidFill>
                  <a:schemeClr val="bg1"/>
                </a:solidFill>
              </a:rPr>
              <a:t>, Miles Goodrich</a:t>
            </a:r>
          </a:p>
          <a:p>
            <a:r>
              <a:rPr lang="en-US" dirty="0">
                <a:solidFill>
                  <a:schemeClr val="bg1"/>
                </a:solidFill>
              </a:rPr>
              <a:t>Industry</a:t>
            </a:r>
          </a:p>
          <a:p>
            <a:pPr lvl="1"/>
            <a:r>
              <a:rPr lang="en-US" dirty="0">
                <a:solidFill>
                  <a:schemeClr val="bg1"/>
                </a:solidFill>
              </a:rPr>
              <a:t>Brian </a:t>
            </a:r>
            <a:r>
              <a:rPr lang="en-US" dirty="0" err="1">
                <a:solidFill>
                  <a:schemeClr val="bg1"/>
                </a:solidFill>
              </a:rPr>
              <a:t>Jerose</a:t>
            </a:r>
            <a:r>
              <a:rPr lang="en-US" dirty="0">
                <a:solidFill>
                  <a:schemeClr val="bg1"/>
                </a:solidFill>
              </a:rPr>
              <a:t>, Sarah Flack</a:t>
            </a:r>
          </a:p>
          <a:p>
            <a:pPr lvl="1"/>
            <a:r>
              <a:rPr lang="en-US" dirty="0">
                <a:solidFill>
                  <a:schemeClr val="bg1"/>
                </a:solidFill>
              </a:rPr>
              <a:t>John Cleary, Rachel </a:t>
            </a:r>
            <a:r>
              <a:rPr lang="en-US" dirty="0" err="1">
                <a:solidFill>
                  <a:schemeClr val="bg1"/>
                </a:solidFill>
              </a:rPr>
              <a:t>Gilker</a:t>
            </a:r>
            <a:endParaRPr lang="en-US" dirty="0">
              <a:solidFill>
                <a:schemeClr val="bg1"/>
              </a:solidFill>
            </a:endParaRPr>
          </a:p>
          <a:p>
            <a:r>
              <a:rPr lang="en-US" dirty="0">
                <a:solidFill>
                  <a:schemeClr val="bg1"/>
                </a:solidFill>
              </a:rPr>
              <a:t>Science Team</a:t>
            </a:r>
          </a:p>
          <a:p>
            <a:pPr lvl="1"/>
            <a:r>
              <a:rPr lang="en-US" dirty="0">
                <a:solidFill>
                  <a:schemeClr val="bg1"/>
                </a:solidFill>
              </a:rPr>
              <a:t>Pam Adkins, Sandra Godden, Noah </a:t>
            </a:r>
            <a:r>
              <a:rPr lang="en-US" dirty="0" err="1">
                <a:solidFill>
                  <a:schemeClr val="bg1"/>
                </a:solidFill>
              </a:rPr>
              <a:t>Fierer</a:t>
            </a:r>
            <a:endParaRPr lang="en-US" dirty="0">
              <a:solidFill>
                <a:schemeClr val="bg1"/>
              </a:solidFill>
            </a:endParaRPr>
          </a:p>
          <a:p>
            <a:pPr marL="457200" lvl="1" indent="0">
              <a:buNone/>
            </a:pPr>
            <a:endParaRPr lang="en-US" dirty="0">
              <a:solidFill>
                <a:schemeClr val="bg1"/>
              </a:solidFill>
            </a:endParaRPr>
          </a:p>
        </p:txBody>
      </p:sp>
    </p:spTree>
    <p:extLst>
      <p:ext uri="{BB962C8B-B14F-4D97-AF65-F5344CB8AC3E}">
        <p14:creationId xmlns:p14="http://schemas.microsoft.com/office/powerpoint/2010/main" val="3697250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95AD-DA67-4D09-9959-84893B0B6B70}"/>
              </a:ext>
            </a:extLst>
          </p:cNvPr>
          <p:cNvSpPr>
            <a:spLocks noGrp="1"/>
          </p:cNvSpPr>
          <p:nvPr>
            <p:ph type="title"/>
          </p:nvPr>
        </p:nvSpPr>
        <p:spPr/>
        <p:txBody>
          <a:bodyPr/>
          <a:lstStyle/>
          <a:p>
            <a:r>
              <a:rPr lang="en-US" dirty="0"/>
              <a:t>New Questions</a:t>
            </a:r>
          </a:p>
        </p:txBody>
      </p:sp>
      <p:sp>
        <p:nvSpPr>
          <p:cNvPr id="3" name="Content Placeholder 2">
            <a:extLst>
              <a:ext uri="{FF2B5EF4-FFF2-40B4-BE49-F238E27FC236}">
                <a16:creationId xmlns:a16="http://schemas.microsoft.com/office/drawing/2014/main" id="{E7B0844F-7BA9-4D6A-B627-DD3E183E7E3E}"/>
              </a:ext>
            </a:extLst>
          </p:cNvPr>
          <p:cNvSpPr>
            <a:spLocks noGrp="1"/>
          </p:cNvSpPr>
          <p:nvPr>
            <p:ph idx="1"/>
          </p:nvPr>
        </p:nvSpPr>
        <p:spPr/>
        <p:txBody>
          <a:bodyPr>
            <a:normAutofit lnSpcReduction="10000"/>
          </a:bodyPr>
          <a:lstStyle/>
          <a:p>
            <a:r>
              <a:rPr lang="en-US" sz="3600" dirty="0"/>
              <a:t>Is the mammary microbiome shaped by bedding strategy?</a:t>
            </a:r>
          </a:p>
          <a:p>
            <a:r>
              <a:rPr lang="en-US" sz="3600" dirty="0"/>
              <a:t>Is there a core healthy mammary microbiome that is shared between all cows regardless of bedding, farm, diet </a:t>
            </a:r>
            <a:r>
              <a:rPr lang="en-US" sz="3600" dirty="0" err="1"/>
              <a:t>etc</a:t>
            </a:r>
            <a:r>
              <a:rPr lang="en-US" sz="3600" dirty="0"/>
              <a:t>?</a:t>
            </a:r>
          </a:p>
          <a:p>
            <a:r>
              <a:rPr lang="en-US" sz="3600" dirty="0"/>
              <a:t>Do bedding microbes inhibit pathogens?</a:t>
            </a:r>
          </a:p>
          <a:p>
            <a:r>
              <a:rPr lang="en-US" sz="3600" dirty="0"/>
              <a:t>Can bedding management be used to promote “healthy microbes”?</a:t>
            </a:r>
          </a:p>
          <a:p>
            <a:endParaRPr lang="en-US" dirty="0"/>
          </a:p>
        </p:txBody>
      </p:sp>
    </p:spTree>
    <p:extLst>
      <p:ext uri="{BB962C8B-B14F-4D97-AF65-F5344CB8AC3E}">
        <p14:creationId xmlns:p14="http://schemas.microsoft.com/office/powerpoint/2010/main" val="245893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hlinkClick r:id="rId2"/>
              </a:rPr>
              <a:t>Project Website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0818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7C24CD-D50B-4AE4-A9DC-E95074553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077918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45F51-4B52-4785-B373-A0DC7C34330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54745"/>
            <a:ext cx="12051682" cy="5627077"/>
          </a:xfrm>
          <a:prstGeom prst="rect">
            <a:avLst/>
          </a:prstGeom>
        </p:spPr>
      </p:pic>
    </p:spTree>
    <p:extLst>
      <p:ext uri="{BB962C8B-B14F-4D97-AF65-F5344CB8AC3E}">
        <p14:creationId xmlns:p14="http://schemas.microsoft.com/office/powerpoint/2010/main" val="227968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3DCAF-953C-144A-BF0B-C130BAC7F4C3}"/>
              </a:ext>
            </a:extLst>
          </p:cNvPr>
          <p:cNvSpPr>
            <a:spLocks noGrp="1"/>
          </p:cNvSpPr>
          <p:nvPr>
            <p:ph type="title"/>
          </p:nvPr>
        </p:nvSpPr>
        <p:spPr/>
        <p:txBody>
          <a:bodyPr/>
          <a:lstStyle/>
          <a:p>
            <a:r>
              <a:rPr lang="en-US" dirty="0"/>
              <a:t>Next Steps (Objective 1):</a:t>
            </a:r>
          </a:p>
        </p:txBody>
      </p:sp>
      <p:sp>
        <p:nvSpPr>
          <p:cNvPr id="3" name="Content Placeholder 2">
            <a:extLst>
              <a:ext uri="{FF2B5EF4-FFF2-40B4-BE49-F238E27FC236}">
                <a16:creationId xmlns:a16="http://schemas.microsoft.com/office/drawing/2014/main" id="{6E050EF5-4859-9149-927D-143CA0E32034}"/>
              </a:ext>
            </a:extLst>
          </p:cNvPr>
          <p:cNvSpPr>
            <a:spLocks noGrp="1"/>
          </p:cNvSpPr>
          <p:nvPr>
            <p:ph idx="1"/>
          </p:nvPr>
        </p:nvSpPr>
        <p:spPr/>
        <p:txBody>
          <a:bodyPr/>
          <a:lstStyle/>
          <a:p>
            <a:r>
              <a:rPr lang="en-US" dirty="0">
                <a:hlinkClick r:id="rId3"/>
              </a:rPr>
              <a:t>Year 1 survey tools</a:t>
            </a:r>
            <a:endParaRPr lang="en-US" dirty="0"/>
          </a:p>
          <a:p>
            <a:r>
              <a:rPr lang="en-US" dirty="0"/>
              <a:t>Farm selection process</a:t>
            </a:r>
          </a:p>
          <a:p>
            <a:r>
              <a:rPr lang="en-US" dirty="0"/>
              <a:t>Critique (strengths and limitations) </a:t>
            </a:r>
          </a:p>
          <a:p>
            <a:pPr lvl="1"/>
            <a:r>
              <a:rPr lang="en-US" dirty="0"/>
              <a:t>survey tools </a:t>
            </a:r>
          </a:p>
          <a:p>
            <a:pPr lvl="1"/>
            <a:r>
              <a:rPr lang="en-US" dirty="0"/>
              <a:t>study design</a:t>
            </a:r>
          </a:p>
          <a:p>
            <a:pPr lvl="1"/>
            <a:r>
              <a:rPr lang="en-US" dirty="0"/>
              <a:t>What are we missing?</a:t>
            </a:r>
          </a:p>
          <a:p>
            <a:pPr marL="0" indent="0">
              <a:buNone/>
            </a:pPr>
            <a:endParaRPr lang="en-US" dirty="0"/>
          </a:p>
        </p:txBody>
      </p:sp>
    </p:spTree>
    <p:extLst>
      <p:ext uri="{BB962C8B-B14F-4D97-AF65-F5344CB8AC3E}">
        <p14:creationId xmlns:p14="http://schemas.microsoft.com/office/powerpoint/2010/main" val="161686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652CCA-7805-4083-B586-4214A9000762}"/>
              </a:ext>
            </a:extLst>
          </p:cNvPr>
          <p:cNvSpPr txBox="1"/>
          <p:nvPr/>
        </p:nvSpPr>
        <p:spPr>
          <a:xfrm>
            <a:off x="385010" y="814137"/>
            <a:ext cx="11421979" cy="4443663"/>
          </a:xfrm>
          <a:prstGeom prst="rect">
            <a:avLst/>
          </a:prstGeom>
          <a:solidFill>
            <a:schemeClr val="tx1">
              <a:alpha val="57000"/>
            </a:schemeClr>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3DA6CED4-DEFF-4835-A9F0-6F0F456FA9F5}"/>
              </a:ext>
            </a:extLst>
          </p:cNvPr>
          <p:cNvSpPr txBox="1"/>
          <p:nvPr/>
        </p:nvSpPr>
        <p:spPr>
          <a:xfrm>
            <a:off x="465221" y="978853"/>
            <a:ext cx="11421979" cy="3785652"/>
          </a:xfrm>
          <a:prstGeom prst="rect">
            <a:avLst/>
          </a:prstGeom>
          <a:noFill/>
        </p:spPr>
        <p:txBody>
          <a:bodyPr wrap="square" rtlCol="0">
            <a:spAutoFit/>
          </a:bodyPr>
          <a:lstStyle/>
          <a:p>
            <a:r>
              <a:rPr lang="en-US" sz="4000" dirty="0">
                <a:solidFill>
                  <a:schemeClr val="bg1"/>
                </a:solidFill>
              </a:rPr>
              <a:t>Despite living on a giant pile of their own manure and urine mixed with organic materials, cows on bedded pack do not necessarily experience more mastitis.  </a:t>
            </a:r>
          </a:p>
          <a:p>
            <a:endParaRPr lang="en-US" sz="4000" dirty="0">
              <a:solidFill>
                <a:schemeClr val="bg1"/>
              </a:solidFill>
            </a:endParaRPr>
          </a:p>
          <a:p>
            <a:r>
              <a:rPr lang="en-US" sz="4000" dirty="0">
                <a:solidFill>
                  <a:schemeClr val="bg1"/>
                </a:solidFill>
              </a:rPr>
              <a:t>In fact, some research reports a decrease in mastitis after switching to bedded pack.  </a:t>
            </a:r>
          </a:p>
        </p:txBody>
      </p:sp>
    </p:spTree>
    <p:extLst>
      <p:ext uri="{BB962C8B-B14F-4D97-AF65-F5344CB8AC3E}">
        <p14:creationId xmlns:p14="http://schemas.microsoft.com/office/powerpoint/2010/main" val="264302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close up of a logo&#10;&#10;Description generated with high confidence">
            <a:extLst>
              <a:ext uri="{FF2B5EF4-FFF2-40B4-BE49-F238E27FC236}">
                <a16:creationId xmlns:a16="http://schemas.microsoft.com/office/drawing/2014/main" id="{24C5599B-2D31-4268-A391-579A52DEF986}"/>
              </a:ext>
            </a:extLst>
          </p:cNvPr>
          <p:cNvPicPr>
            <a:picLocks noChangeAspect="1"/>
          </p:cNvPicPr>
          <p:nvPr/>
        </p:nvPicPr>
        <p:blipFill rotWithShape="1">
          <a:blip r:embed="rId3">
            <a:extLst>
              <a:ext uri="{28A0092B-C50C-407E-A947-70E740481C1C}">
                <a14:useLocalDpi xmlns:a14="http://schemas.microsoft.com/office/drawing/2010/main" val="0"/>
              </a:ext>
            </a:extLst>
          </a:blip>
          <a:srcRect r="30705"/>
          <a:stretch/>
        </p:blipFill>
        <p:spPr>
          <a:xfrm>
            <a:off x="4681181" y="-299598"/>
            <a:ext cx="7660944" cy="7157598"/>
          </a:xfrm>
          <a:prstGeom prst="rect">
            <a:avLst/>
          </a:prstGeom>
        </p:spPr>
      </p:pic>
      <p:sp>
        <p:nvSpPr>
          <p:cNvPr id="3" name="TextBox 2">
            <a:extLst>
              <a:ext uri="{FF2B5EF4-FFF2-40B4-BE49-F238E27FC236}">
                <a16:creationId xmlns:a16="http://schemas.microsoft.com/office/drawing/2014/main" id="{539BBD90-0DE0-4656-AFC4-B77262CDBC5E}"/>
              </a:ext>
            </a:extLst>
          </p:cNvPr>
          <p:cNvSpPr txBox="1"/>
          <p:nvPr/>
        </p:nvSpPr>
        <p:spPr>
          <a:xfrm>
            <a:off x="2510379" y="6296924"/>
            <a:ext cx="2020677" cy="37218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600" kern="1200" dirty="0">
                <a:solidFill>
                  <a:schemeClr val="tx1"/>
                </a:solidFill>
                <a:latin typeface="+mj-lt"/>
                <a:ea typeface="+mj-ea"/>
                <a:cs typeface="+mj-cs"/>
              </a:rPr>
              <a:t>Photo USDA-ARS</a:t>
            </a:r>
          </a:p>
        </p:txBody>
      </p:sp>
      <p:sp>
        <p:nvSpPr>
          <p:cNvPr id="11" name="Freeform: Shape 10">
            <a:extLst>
              <a:ext uri="{FF2B5EF4-FFF2-40B4-BE49-F238E27FC236}">
                <a16:creationId xmlns:a16="http://schemas.microsoft.com/office/drawing/2014/main" id="{F72D119F-8562-42DA-AE9A-70D44FDCF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B8A27FD8-A1EF-4F40-B36B-0C112CCE1AA0}"/>
              </a:ext>
            </a:extLst>
          </p:cNvPr>
          <p:cNvPicPr>
            <a:picLocks noChangeAspect="1"/>
          </p:cNvPicPr>
          <p:nvPr/>
        </p:nvPicPr>
        <p:blipFill rotWithShape="1">
          <a:blip r:embed="rId4"/>
          <a:srcRect t="6268"/>
          <a:stretch/>
        </p:blipFill>
        <p:spPr>
          <a:xfrm>
            <a:off x="-3" y="-28"/>
            <a:ext cx="5234519" cy="621062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
        <p:nvSpPr>
          <p:cNvPr id="7" name="Rectangle 6">
            <a:extLst>
              <a:ext uri="{FF2B5EF4-FFF2-40B4-BE49-F238E27FC236}">
                <a16:creationId xmlns:a16="http://schemas.microsoft.com/office/drawing/2014/main" id="{23DD3498-704C-4957-9F2C-D1A0BD4058CC}"/>
              </a:ext>
            </a:extLst>
          </p:cNvPr>
          <p:cNvSpPr/>
          <p:nvPr/>
        </p:nvSpPr>
        <p:spPr>
          <a:xfrm>
            <a:off x="6290134" y="6079958"/>
            <a:ext cx="1405719" cy="2945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75000"/>
                    <a:lumOff val="25000"/>
                  </a:schemeClr>
                </a:solidFill>
              </a:rPr>
              <a:t>Teat</a:t>
            </a:r>
            <a:r>
              <a:rPr lang="en-US" dirty="0"/>
              <a:t> </a:t>
            </a:r>
            <a:r>
              <a:rPr lang="en-US" b="1" dirty="0">
                <a:solidFill>
                  <a:schemeClr val="bg1">
                    <a:lumMod val="75000"/>
                    <a:lumOff val="25000"/>
                  </a:schemeClr>
                </a:solidFill>
              </a:rPr>
              <a:t>Canal</a:t>
            </a:r>
          </a:p>
        </p:txBody>
      </p:sp>
      <p:sp>
        <p:nvSpPr>
          <p:cNvPr id="9" name="TextBox 8">
            <a:extLst>
              <a:ext uri="{FF2B5EF4-FFF2-40B4-BE49-F238E27FC236}">
                <a16:creationId xmlns:a16="http://schemas.microsoft.com/office/drawing/2014/main" id="{CCA815B3-6B77-4F9B-8133-F92909DC2352}"/>
              </a:ext>
            </a:extLst>
          </p:cNvPr>
          <p:cNvSpPr txBox="1"/>
          <p:nvPr/>
        </p:nvSpPr>
        <p:spPr>
          <a:xfrm>
            <a:off x="8889241" y="6296924"/>
            <a:ext cx="3603009" cy="338554"/>
          </a:xfrm>
          <a:prstGeom prst="rect">
            <a:avLst/>
          </a:prstGeom>
          <a:noFill/>
        </p:spPr>
        <p:txBody>
          <a:bodyPr wrap="square" rtlCol="0">
            <a:spAutoFit/>
          </a:bodyPr>
          <a:lstStyle/>
          <a:p>
            <a:r>
              <a:rPr lang="en-US" sz="1600" dirty="0">
                <a:solidFill>
                  <a:schemeClr val="bg1">
                    <a:lumMod val="75000"/>
                    <a:lumOff val="25000"/>
                  </a:schemeClr>
                </a:solidFill>
              </a:rPr>
              <a:t>Michigan State University Extension</a:t>
            </a:r>
          </a:p>
        </p:txBody>
      </p:sp>
    </p:spTree>
    <p:extLst>
      <p:ext uri="{BB962C8B-B14F-4D97-AF65-F5344CB8AC3E}">
        <p14:creationId xmlns:p14="http://schemas.microsoft.com/office/powerpoint/2010/main" val="4170460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41806B-D431-428B-876B-4398658B19A6}"/>
              </a:ext>
            </a:extLst>
          </p:cNvPr>
          <p:cNvSpPr txBox="1"/>
          <p:nvPr/>
        </p:nvSpPr>
        <p:spPr>
          <a:xfrm>
            <a:off x="2261937" y="1070083"/>
            <a:ext cx="9561095" cy="1200329"/>
          </a:xfrm>
          <a:prstGeom prst="rect">
            <a:avLst/>
          </a:prstGeom>
          <a:noFill/>
        </p:spPr>
        <p:txBody>
          <a:bodyPr wrap="square" rtlCol="0">
            <a:spAutoFit/>
          </a:bodyPr>
          <a:lstStyle/>
          <a:p>
            <a:r>
              <a:rPr lang="en-US" sz="3600" dirty="0"/>
              <a:t>If a microbe(s) manages to establish itself in the gland, then this gland is infected</a:t>
            </a:r>
          </a:p>
        </p:txBody>
      </p:sp>
      <p:sp>
        <p:nvSpPr>
          <p:cNvPr id="5" name="TextBox 4">
            <a:extLst>
              <a:ext uri="{FF2B5EF4-FFF2-40B4-BE49-F238E27FC236}">
                <a16:creationId xmlns:a16="http://schemas.microsoft.com/office/drawing/2014/main" id="{51CB0D83-132A-4057-A6E7-3154E9232D0C}"/>
              </a:ext>
            </a:extLst>
          </p:cNvPr>
          <p:cNvSpPr txBox="1"/>
          <p:nvPr/>
        </p:nvSpPr>
        <p:spPr>
          <a:xfrm>
            <a:off x="2261937" y="3662160"/>
            <a:ext cx="9930063" cy="1200329"/>
          </a:xfrm>
          <a:prstGeom prst="rect">
            <a:avLst/>
          </a:prstGeom>
          <a:noFill/>
        </p:spPr>
        <p:txBody>
          <a:bodyPr wrap="square" rtlCol="0">
            <a:spAutoFit/>
          </a:bodyPr>
          <a:lstStyle/>
          <a:p>
            <a:r>
              <a:rPr lang="en-US" sz="3600" dirty="0"/>
              <a:t>The healthy gland contains microbes; infection is linked to a disruption of this ecosystem</a:t>
            </a:r>
          </a:p>
        </p:txBody>
      </p:sp>
      <p:sp>
        <p:nvSpPr>
          <p:cNvPr id="6" name="TextBox 5">
            <a:extLst>
              <a:ext uri="{FF2B5EF4-FFF2-40B4-BE49-F238E27FC236}">
                <a16:creationId xmlns:a16="http://schemas.microsoft.com/office/drawing/2014/main" id="{79BD938B-67C5-43C8-AD6C-2C0FF205B6C3}"/>
              </a:ext>
            </a:extLst>
          </p:cNvPr>
          <p:cNvSpPr txBox="1"/>
          <p:nvPr/>
        </p:nvSpPr>
        <p:spPr>
          <a:xfrm>
            <a:off x="723898" y="158326"/>
            <a:ext cx="6898106" cy="83099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4800" dirty="0">
                <a:solidFill>
                  <a:schemeClr val="accent2">
                    <a:lumMod val="60000"/>
                    <a:lumOff val="40000"/>
                    <a:alpha val="43000"/>
                  </a:schemeClr>
                </a:solidFill>
                <a:effectLst/>
              </a:rPr>
              <a:t>Traditional understanding</a:t>
            </a:r>
          </a:p>
        </p:txBody>
      </p:sp>
      <p:sp>
        <p:nvSpPr>
          <p:cNvPr id="8" name="Rectangle 7">
            <a:extLst>
              <a:ext uri="{FF2B5EF4-FFF2-40B4-BE49-F238E27FC236}">
                <a16:creationId xmlns:a16="http://schemas.microsoft.com/office/drawing/2014/main" id="{AE78C61A-21CE-424D-9DEB-8D7A78AD3D8C}"/>
              </a:ext>
            </a:extLst>
          </p:cNvPr>
          <p:cNvSpPr/>
          <p:nvPr/>
        </p:nvSpPr>
        <p:spPr>
          <a:xfrm>
            <a:off x="4890838" y="5021727"/>
            <a:ext cx="6096000" cy="923330"/>
          </a:xfrm>
          <a:prstGeom prst="rect">
            <a:avLst/>
          </a:prstGeom>
        </p:spPr>
        <p:txBody>
          <a:bodyPr>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Keeney, </a:t>
            </a:r>
            <a:r>
              <a:rPr lang="en-US" dirty="0" err="1">
                <a:latin typeface="Times New Roman" panose="02020603050405020304" pitchFamily="18" charset="0"/>
                <a:ea typeface="Calibri" panose="020F0502020204030204" pitchFamily="34" charset="0"/>
                <a:cs typeface="Times New Roman" panose="02020603050405020304" pitchFamily="18" charset="0"/>
              </a:rPr>
              <a:t>K.M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Yurist-Doutsch</a:t>
            </a:r>
            <a:r>
              <a:rPr lang="en-US" dirty="0">
                <a:latin typeface="Times New Roman" panose="02020603050405020304" pitchFamily="18" charset="0"/>
                <a:ea typeface="Calibri" panose="020F0502020204030204" pitchFamily="34" charset="0"/>
                <a:cs typeface="Times New Roman" panose="02020603050405020304" pitchFamily="18" charset="0"/>
              </a:rPr>
              <a:t>, S., Arrieta, M.-C., Finlay, </a:t>
            </a:r>
            <a:r>
              <a:rPr lang="en-US" dirty="0" err="1">
                <a:latin typeface="Times New Roman" panose="02020603050405020304" pitchFamily="18" charset="0"/>
                <a:ea typeface="Calibri" panose="020F0502020204030204" pitchFamily="34" charset="0"/>
                <a:cs typeface="Times New Roman" panose="02020603050405020304" pitchFamily="18" charset="0"/>
              </a:rPr>
              <a:t>B.B</a:t>
            </a:r>
            <a:r>
              <a:rPr lang="en-US" dirty="0">
                <a:latin typeface="Times New Roman" panose="02020603050405020304" pitchFamily="18" charset="0"/>
                <a:ea typeface="Calibri" panose="020F0502020204030204" pitchFamily="34" charset="0"/>
                <a:cs typeface="Times New Roman" panose="02020603050405020304" pitchFamily="18" charset="0"/>
              </a:rPr>
              <a:t>., 2014. Effects of Antibiotics on Human Microbiota and Subsequent Disease. </a:t>
            </a:r>
          </a:p>
        </p:txBody>
      </p:sp>
      <p:sp>
        <p:nvSpPr>
          <p:cNvPr id="7" name="TextBox 6">
            <a:extLst>
              <a:ext uri="{FF2B5EF4-FFF2-40B4-BE49-F238E27FC236}">
                <a16:creationId xmlns:a16="http://schemas.microsoft.com/office/drawing/2014/main" id="{1D2F2092-7091-4865-BA10-F35EBABBFFEA}"/>
              </a:ext>
            </a:extLst>
          </p:cNvPr>
          <p:cNvSpPr txBox="1"/>
          <p:nvPr/>
        </p:nvSpPr>
        <p:spPr>
          <a:xfrm>
            <a:off x="1193132" y="2750403"/>
            <a:ext cx="6898106" cy="83099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r>
              <a:rPr lang="en-US" sz="4800" dirty="0">
                <a:solidFill>
                  <a:schemeClr val="tx1">
                    <a:alpha val="43000"/>
                  </a:schemeClr>
                </a:solidFill>
                <a:effectLst/>
              </a:rPr>
              <a:t>The </a:t>
            </a:r>
            <a:r>
              <a:rPr lang="en-US" sz="4800" dirty="0">
                <a:solidFill>
                  <a:schemeClr val="tx1">
                    <a:alpha val="74000"/>
                  </a:schemeClr>
                </a:solidFill>
                <a:effectLst/>
              </a:rPr>
              <a:t>dysbiosis</a:t>
            </a:r>
            <a:r>
              <a:rPr lang="en-US" sz="4800" dirty="0">
                <a:solidFill>
                  <a:schemeClr val="tx1">
                    <a:alpha val="43000"/>
                  </a:schemeClr>
                </a:solidFill>
                <a:effectLst/>
              </a:rPr>
              <a:t> hypothesis</a:t>
            </a:r>
          </a:p>
        </p:txBody>
      </p:sp>
    </p:spTree>
    <p:extLst>
      <p:ext uri="{BB962C8B-B14F-4D97-AF65-F5344CB8AC3E}">
        <p14:creationId xmlns:p14="http://schemas.microsoft.com/office/powerpoint/2010/main" val="24202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52567-DE62-451B-ADBA-5349B325E6B0}"/>
              </a:ext>
            </a:extLst>
          </p:cNvPr>
          <p:cNvPicPr>
            <a:picLocks noChangeAspect="1"/>
          </p:cNvPicPr>
          <p:nvPr/>
        </p:nvPicPr>
        <p:blipFill>
          <a:blip r:embed="rId3"/>
          <a:stretch>
            <a:fillRect/>
          </a:stretch>
        </p:blipFill>
        <p:spPr>
          <a:xfrm>
            <a:off x="6612763" y="3993800"/>
            <a:ext cx="2375917" cy="2375917"/>
          </a:xfrm>
          <a:prstGeom prst="rect">
            <a:avLst/>
          </a:prstGeom>
        </p:spPr>
      </p:pic>
      <p:grpSp>
        <p:nvGrpSpPr>
          <p:cNvPr id="2" name="Group 1">
            <a:extLst>
              <a:ext uri="{FF2B5EF4-FFF2-40B4-BE49-F238E27FC236}">
                <a16:creationId xmlns:a16="http://schemas.microsoft.com/office/drawing/2014/main" id="{16AB2108-2EA4-4275-A1AB-9C83B686128A}"/>
              </a:ext>
            </a:extLst>
          </p:cNvPr>
          <p:cNvGrpSpPr/>
          <p:nvPr/>
        </p:nvGrpSpPr>
        <p:grpSpPr>
          <a:xfrm>
            <a:off x="705852" y="240633"/>
            <a:ext cx="11245516" cy="3384884"/>
            <a:chOff x="529389" y="3433011"/>
            <a:chExt cx="11245516" cy="3384884"/>
          </a:xfrm>
        </p:grpSpPr>
        <p:sp>
          <p:nvSpPr>
            <p:cNvPr id="7" name="Freeform 3">
              <a:extLst>
                <a:ext uri="{FF2B5EF4-FFF2-40B4-BE49-F238E27FC236}">
                  <a16:creationId xmlns:a16="http://schemas.microsoft.com/office/drawing/2014/main" id="{7AB7371D-F952-4D6B-8471-A5ADA90B0D2C}"/>
                </a:ext>
              </a:extLst>
            </p:cNvPr>
            <p:cNvSpPr/>
            <p:nvPr/>
          </p:nvSpPr>
          <p:spPr>
            <a:xfrm>
              <a:off x="529389" y="3433011"/>
              <a:ext cx="11245516" cy="3384884"/>
            </a:xfrm>
            <a:custGeom>
              <a:avLst/>
              <a:gdLst>
                <a:gd name="connsiteX0" fmla="*/ 256674 w 11245516"/>
                <a:gd name="connsiteY0" fmla="*/ 481263 h 3384884"/>
                <a:gd name="connsiteX1" fmla="*/ 8293769 w 11245516"/>
                <a:gd name="connsiteY1" fmla="*/ 481263 h 3384884"/>
                <a:gd name="connsiteX2" fmla="*/ 8309811 w 11245516"/>
                <a:gd name="connsiteY2" fmla="*/ 48126 h 3384884"/>
                <a:gd name="connsiteX3" fmla="*/ 11165306 w 11245516"/>
                <a:gd name="connsiteY3" fmla="*/ 0 h 3384884"/>
                <a:gd name="connsiteX4" fmla="*/ 11245516 w 11245516"/>
                <a:gd name="connsiteY4" fmla="*/ 3384884 h 3384884"/>
                <a:gd name="connsiteX5" fmla="*/ 0 w 11245516"/>
                <a:gd name="connsiteY5" fmla="*/ 3256547 h 3384884"/>
                <a:gd name="connsiteX6" fmla="*/ 256674 w 11245516"/>
                <a:gd name="connsiteY6" fmla="*/ 481263 h 338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5516" h="3384884">
                  <a:moveTo>
                    <a:pt x="256674" y="481263"/>
                  </a:moveTo>
                  <a:lnTo>
                    <a:pt x="8293769" y="481263"/>
                  </a:lnTo>
                  <a:lnTo>
                    <a:pt x="8309811" y="48126"/>
                  </a:lnTo>
                  <a:lnTo>
                    <a:pt x="11165306" y="0"/>
                  </a:lnTo>
                  <a:lnTo>
                    <a:pt x="11245516" y="3384884"/>
                  </a:lnTo>
                  <a:lnTo>
                    <a:pt x="0" y="3256547"/>
                  </a:lnTo>
                  <a:lnTo>
                    <a:pt x="256674" y="481263"/>
                  </a:lnTo>
                  <a:close/>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5B3E58-969F-4EAF-B4BF-EBC7B766C81B}"/>
                </a:ext>
              </a:extLst>
            </p:cNvPr>
            <p:cNvPicPr>
              <a:picLocks noChangeAspect="1"/>
            </p:cNvPicPr>
            <p:nvPr/>
          </p:nvPicPr>
          <p:blipFill>
            <a:blip r:embed="rId4"/>
            <a:stretch>
              <a:fillRect/>
            </a:stretch>
          </p:blipFill>
          <p:spPr>
            <a:xfrm>
              <a:off x="1361893" y="4140860"/>
              <a:ext cx="1975179" cy="2503540"/>
            </a:xfrm>
            <a:prstGeom prst="rect">
              <a:avLst/>
            </a:prstGeom>
          </p:spPr>
        </p:pic>
        <p:sp>
          <p:nvSpPr>
            <p:cNvPr id="11" name="TextBox 10">
              <a:extLst>
                <a:ext uri="{FF2B5EF4-FFF2-40B4-BE49-F238E27FC236}">
                  <a16:creationId xmlns:a16="http://schemas.microsoft.com/office/drawing/2014/main" id="{5C7F6DD8-A914-4192-A507-E90A7AF803A8}"/>
                </a:ext>
              </a:extLst>
            </p:cNvPr>
            <p:cNvSpPr txBox="1"/>
            <p:nvPr/>
          </p:nvSpPr>
          <p:spPr>
            <a:xfrm>
              <a:off x="6436300" y="4221330"/>
              <a:ext cx="2711786" cy="2308324"/>
            </a:xfrm>
            <a:prstGeom prst="rect">
              <a:avLst/>
            </a:prstGeom>
            <a:noFill/>
          </p:spPr>
          <p:txBody>
            <a:bodyPr wrap="square" rtlCol="0">
              <a:spAutoFit/>
            </a:bodyPr>
            <a:lstStyle/>
            <a:p>
              <a:r>
                <a:rPr lang="en-US" sz="3600" dirty="0">
                  <a:solidFill>
                    <a:srgbClr val="7030A0"/>
                  </a:solidFill>
                </a:rPr>
                <a:t>The Microbiome:</a:t>
              </a:r>
            </a:p>
            <a:p>
              <a:r>
                <a:rPr lang="en-US" sz="3600" dirty="0">
                  <a:solidFill>
                    <a:srgbClr val="7030A0"/>
                  </a:solidFill>
                </a:rPr>
                <a:t>DNA-based Best Guess!</a:t>
              </a:r>
            </a:p>
          </p:txBody>
        </p:sp>
        <p:pic>
          <p:nvPicPr>
            <p:cNvPr id="5122" name="Picture 2" descr="Penicillium chrysogenum.gif">
              <a:extLst>
                <a:ext uri="{FF2B5EF4-FFF2-40B4-BE49-F238E27FC236}">
                  <a16:creationId xmlns:a16="http://schemas.microsoft.com/office/drawing/2014/main" id="{563C5316-4A3D-4A5A-9E7B-9CF0E2351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0252" y="4167793"/>
              <a:ext cx="2345748" cy="24115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79858F4-BE67-450F-AC08-C1619C32E553}"/>
                </a:ext>
              </a:extLst>
            </p:cNvPr>
            <p:cNvSpPr txBox="1"/>
            <p:nvPr/>
          </p:nvSpPr>
          <p:spPr>
            <a:xfrm>
              <a:off x="5109198" y="6209977"/>
              <a:ext cx="1327102" cy="369332"/>
            </a:xfrm>
            <a:prstGeom prst="rect">
              <a:avLst/>
            </a:prstGeom>
            <a:noFill/>
          </p:spPr>
          <p:txBody>
            <a:bodyPr wrap="square" rtlCol="0">
              <a:spAutoFit/>
            </a:bodyPr>
            <a:lstStyle/>
            <a:p>
              <a:r>
                <a:rPr lang="en-US" dirty="0"/>
                <a:t>L. </a:t>
              </a:r>
              <a:r>
                <a:rPr lang="en-US" dirty="0" err="1"/>
                <a:t>Carrete</a:t>
              </a:r>
              <a:endParaRPr lang="en-US" dirty="0"/>
            </a:p>
          </p:txBody>
        </p:sp>
        <p:sp>
          <p:nvSpPr>
            <p:cNvPr id="13" name="TextBox 12">
              <a:extLst>
                <a:ext uri="{FF2B5EF4-FFF2-40B4-BE49-F238E27FC236}">
                  <a16:creationId xmlns:a16="http://schemas.microsoft.com/office/drawing/2014/main" id="{B2332E26-7D71-4D62-867E-827649B52208}"/>
                </a:ext>
              </a:extLst>
            </p:cNvPr>
            <p:cNvSpPr txBox="1"/>
            <p:nvPr/>
          </p:nvSpPr>
          <p:spPr>
            <a:xfrm>
              <a:off x="2261370" y="6275068"/>
              <a:ext cx="1245852" cy="369332"/>
            </a:xfrm>
            <a:prstGeom prst="rect">
              <a:avLst/>
            </a:prstGeom>
            <a:noFill/>
          </p:spPr>
          <p:txBody>
            <a:bodyPr wrap="square" rtlCol="0">
              <a:spAutoFit/>
            </a:bodyPr>
            <a:lstStyle/>
            <a:p>
              <a:r>
                <a:rPr lang="en-US" dirty="0"/>
                <a:t>USDA-ARS</a:t>
              </a:r>
            </a:p>
          </p:txBody>
        </p:sp>
        <p:pic>
          <p:nvPicPr>
            <p:cNvPr id="5124" name="Picture 4" descr="https://www.eurekalert.org/multimedia/pub/web/113652_web.jpg">
              <a:extLst>
                <a:ext uri="{FF2B5EF4-FFF2-40B4-BE49-F238E27FC236}">
                  <a16:creationId xmlns:a16="http://schemas.microsoft.com/office/drawing/2014/main" id="{40307B93-BF2B-4302-B093-D189BA8F01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03"/>
            <a:stretch/>
          </p:blipFill>
          <p:spPr bwMode="auto">
            <a:xfrm>
              <a:off x="9222938" y="3706437"/>
              <a:ext cx="2345748" cy="25035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D97BE2C-67DE-4A06-8B7D-9BF548A2F948}"/>
                </a:ext>
              </a:extLst>
            </p:cNvPr>
            <p:cNvSpPr txBox="1"/>
            <p:nvPr/>
          </p:nvSpPr>
          <p:spPr>
            <a:xfrm>
              <a:off x="9705351" y="5840645"/>
              <a:ext cx="1788483" cy="369332"/>
            </a:xfrm>
            <a:prstGeom prst="rect">
              <a:avLst/>
            </a:prstGeom>
            <a:noFill/>
          </p:spPr>
          <p:txBody>
            <a:bodyPr wrap="square" rtlCol="0">
              <a:spAutoFit/>
            </a:bodyPr>
            <a:lstStyle/>
            <a:p>
              <a:r>
                <a:rPr lang="en-US" dirty="0" err="1">
                  <a:solidFill>
                    <a:schemeClr val="bg1"/>
                  </a:solidFill>
                </a:rPr>
                <a:t>Dagmara</a:t>
              </a:r>
              <a:r>
                <a:rPr lang="en-US" dirty="0">
                  <a:solidFill>
                    <a:schemeClr val="bg1"/>
                  </a:solidFill>
                </a:rPr>
                <a:t> </a:t>
              </a:r>
              <a:r>
                <a:rPr lang="en-US" dirty="0" err="1">
                  <a:solidFill>
                    <a:schemeClr val="bg1"/>
                  </a:solidFill>
                </a:rPr>
                <a:t>Kisiela</a:t>
              </a:r>
              <a:endParaRPr lang="en-US" dirty="0">
                <a:solidFill>
                  <a:schemeClr val="bg1"/>
                </a:solidFill>
              </a:endParaRPr>
            </a:p>
          </p:txBody>
        </p:sp>
      </p:grpSp>
      <p:pic>
        <p:nvPicPr>
          <p:cNvPr id="1026" name="Picture 2" descr="https://www.popsci.com/sites/popsci.com/files/styles/655_1x_/public/import/2013/images/2011/11/Bps96.JPG?itok=kAyx-4GF">
            <a:extLst>
              <a:ext uri="{FF2B5EF4-FFF2-40B4-BE49-F238E27FC236}">
                <a16:creationId xmlns:a16="http://schemas.microsoft.com/office/drawing/2014/main" id="{B187BCD3-8711-451E-8AC9-81754FED78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919" y="3993800"/>
            <a:ext cx="3119437" cy="23383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A2DCEC-C328-41F6-820D-1CE8B4F31C92}"/>
              </a:ext>
            </a:extLst>
          </p:cNvPr>
          <p:cNvSpPr txBox="1"/>
          <p:nvPr/>
        </p:nvSpPr>
        <p:spPr>
          <a:xfrm>
            <a:off x="4854445" y="4598501"/>
            <a:ext cx="1588168" cy="1015663"/>
          </a:xfrm>
          <a:prstGeom prst="rect">
            <a:avLst/>
          </a:prstGeom>
          <a:noFill/>
        </p:spPr>
        <p:txBody>
          <a:bodyPr wrap="square" rtlCol="0">
            <a:spAutoFit/>
          </a:bodyPr>
          <a:lstStyle/>
          <a:p>
            <a:r>
              <a:rPr lang="en-US" sz="6000" dirty="0"/>
              <a:t>vs.</a:t>
            </a:r>
          </a:p>
        </p:txBody>
      </p:sp>
    </p:spTree>
    <p:extLst>
      <p:ext uri="{BB962C8B-B14F-4D97-AF65-F5344CB8AC3E}">
        <p14:creationId xmlns:p14="http://schemas.microsoft.com/office/powerpoint/2010/main" val="428590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1475D-6749-4479-BBC6-3BF88ECAB20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582"/>
                    </a14:imgEffect>
                    <a14:imgEffect>
                      <a14:brightnessContrast bright="5000" contrast="14000"/>
                    </a14:imgEffect>
                  </a14:imgLayer>
                </a14:imgProps>
              </a:ext>
            </a:extLst>
          </a:blip>
          <a:stretch>
            <a:fillRect/>
          </a:stretch>
        </p:blipFill>
        <p:spPr>
          <a:xfrm>
            <a:off x="-6418" y="0"/>
            <a:ext cx="12198418" cy="6858000"/>
          </a:xfrm>
          <a:prstGeom prst="rect">
            <a:avLst/>
          </a:prstGeom>
        </p:spPr>
      </p:pic>
      <p:sp>
        <p:nvSpPr>
          <p:cNvPr id="4" name="TextBox 3">
            <a:extLst>
              <a:ext uri="{FF2B5EF4-FFF2-40B4-BE49-F238E27FC236}">
                <a16:creationId xmlns:a16="http://schemas.microsoft.com/office/drawing/2014/main" id="{2B912C97-CB65-40F3-9431-9C3450AAA60F}"/>
              </a:ext>
            </a:extLst>
          </p:cNvPr>
          <p:cNvSpPr txBox="1"/>
          <p:nvPr/>
        </p:nvSpPr>
        <p:spPr>
          <a:xfrm>
            <a:off x="10090483" y="6256421"/>
            <a:ext cx="1860885" cy="369332"/>
          </a:xfrm>
          <a:prstGeom prst="rect">
            <a:avLst/>
          </a:prstGeom>
          <a:noFill/>
        </p:spPr>
        <p:txBody>
          <a:bodyPr wrap="square" rtlCol="0">
            <a:spAutoFit/>
          </a:bodyPr>
          <a:lstStyle/>
          <a:p>
            <a:r>
              <a:rPr lang="en-US" dirty="0"/>
              <a:t>T. Andrews</a:t>
            </a:r>
          </a:p>
        </p:txBody>
      </p:sp>
      <p:pic>
        <p:nvPicPr>
          <p:cNvPr id="5" name="Picture 4">
            <a:extLst>
              <a:ext uri="{FF2B5EF4-FFF2-40B4-BE49-F238E27FC236}">
                <a16:creationId xmlns:a16="http://schemas.microsoft.com/office/drawing/2014/main" id="{0D3565A5-F5EA-4C41-A577-0159703CA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125" y="304800"/>
            <a:ext cx="9429750" cy="6248400"/>
          </a:xfrm>
          <a:prstGeom prst="rect">
            <a:avLst/>
          </a:prstGeom>
        </p:spPr>
      </p:pic>
    </p:spTree>
    <p:extLst>
      <p:ext uri="{BB962C8B-B14F-4D97-AF65-F5344CB8AC3E}">
        <p14:creationId xmlns:p14="http://schemas.microsoft.com/office/powerpoint/2010/main" val="1480878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t="-17000" b="-1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9D23A6-D33F-43F4-A3BA-70214C045F3B}"/>
              </a:ext>
            </a:extLst>
          </p:cNvPr>
          <p:cNvSpPr/>
          <p:nvPr/>
        </p:nvSpPr>
        <p:spPr>
          <a:xfrm>
            <a:off x="48127" y="609600"/>
            <a:ext cx="12143873" cy="2819400"/>
          </a:xfrm>
          <a:prstGeom prst="rect">
            <a:avLst/>
          </a:prstGeom>
          <a:solidFill>
            <a:schemeClr val="tx1">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A25266-E53F-4880-B853-740B76D1874A}"/>
              </a:ext>
            </a:extLst>
          </p:cNvPr>
          <p:cNvSpPr txBox="1"/>
          <p:nvPr/>
        </p:nvSpPr>
        <p:spPr>
          <a:xfrm>
            <a:off x="10090483" y="6256421"/>
            <a:ext cx="1860885" cy="369332"/>
          </a:xfrm>
          <a:prstGeom prst="rect">
            <a:avLst/>
          </a:prstGeom>
          <a:noFill/>
        </p:spPr>
        <p:txBody>
          <a:bodyPr wrap="square" rtlCol="0">
            <a:spAutoFit/>
          </a:bodyPr>
          <a:lstStyle/>
          <a:p>
            <a:r>
              <a:rPr lang="en-US" dirty="0">
                <a:solidFill>
                  <a:schemeClr val="bg1"/>
                </a:solidFill>
              </a:rPr>
              <a:t>J. Colby</a:t>
            </a:r>
          </a:p>
        </p:txBody>
      </p:sp>
      <p:sp>
        <p:nvSpPr>
          <p:cNvPr id="4" name="Title 1">
            <a:extLst>
              <a:ext uri="{FF2B5EF4-FFF2-40B4-BE49-F238E27FC236}">
                <a16:creationId xmlns:a16="http://schemas.microsoft.com/office/drawing/2014/main" id="{86FD740E-202B-4C92-954E-1CD015077FDA}"/>
              </a:ext>
            </a:extLst>
          </p:cNvPr>
          <p:cNvSpPr txBox="1">
            <a:spLocks/>
          </p:cNvSpPr>
          <p:nvPr/>
        </p:nvSpPr>
        <p:spPr>
          <a:xfrm>
            <a:off x="4628147" y="3556094"/>
            <a:ext cx="9144000" cy="14570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dirty="0">
                <a:solidFill>
                  <a:schemeClr val="bg1"/>
                </a:solidFill>
              </a:rPr>
              <a:t>Questions	</a:t>
            </a:r>
          </a:p>
        </p:txBody>
      </p:sp>
      <p:sp>
        <p:nvSpPr>
          <p:cNvPr id="5" name="Subtitle 2">
            <a:extLst>
              <a:ext uri="{FF2B5EF4-FFF2-40B4-BE49-F238E27FC236}">
                <a16:creationId xmlns:a16="http://schemas.microsoft.com/office/drawing/2014/main" id="{CAD091D6-4B9A-4792-BCB3-22BD458FBE70}"/>
              </a:ext>
            </a:extLst>
          </p:cNvPr>
          <p:cNvSpPr txBox="1">
            <a:spLocks/>
          </p:cNvSpPr>
          <p:nvPr/>
        </p:nvSpPr>
        <p:spPr>
          <a:xfrm>
            <a:off x="208548" y="109527"/>
            <a:ext cx="12143874" cy="31121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solidFill>
                <a:schemeClr val="bg1"/>
              </a:solidFill>
            </a:endParaRPr>
          </a:p>
          <a:p>
            <a:r>
              <a:rPr lang="en-US" sz="4000" dirty="0">
                <a:solidFill>
                  <a:schemeClr val="bg1"/>
                </a:solidFill>
              </a:rPr>
              <a:t>What bacteria and fungi are living in bedded pack, milk, and skin?</a:t>
            </a:r>
          </a:p>
          <a:p>
            <a:r>
              <a:rPr lang="en-US" sz="4000" dirty="0">
                <a:solidFill>
                  <a:schemeClr val="bg1"/>
                </a:solidFill>
              </a:rPr>
              <a:t>Do these organisms have an effect on mammary health?</a:t>
            </a:r>
          </a:p>
          <a:p>
            <a:r>
              <a:rPr lang="en-US" sz="4000" dirty="0">
                <a:solidFill>
                  <a:schemeClr val="bg1"/>
                </a:solidFill>
              </a:rPr>
              <a:t>Does bedding management change this community?</a:t>
            </a:r>
          </a:p>
          <a:p>
            <a:pPr marL="0" indent="0">
              <a:buNone/>
            </a:pPr>
            <a:endParaRPr lang="en-US" sz="4000" dirty="0">
              <a:solidFill>
                <a:schemeClr val="bg1"/>
              </a:solidFill>
            </a:endParaRPr>
          </a:p>
        </p:txBody>
      </p:sp>
    </p:spTree>
    <p:extLst>
      <p:ext uri="{BB962C8B-B14F-4D97-AF65-F5344CB8AC3E}">
        <p14:creationId xmlns:p14="http://schemas.microsoft.com/office/powerpoint/2010/main" val="23726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17000" b="-17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568A1A-24D7-422B-B6C2-DBA40777DA56}"/>
              </a:ext>
            </a:extLst>
          </p:cNvPr>
          <p:cNvPicPr>
            <a:picLocks noChangeAspect="1"/>
          </p:cNvPicPr>
          <p:nvPr/>
        </p:nvPicPr>
        <p:blipFill>
          <a:blip r:embed="rId3"/>
          <a:stretch>
            <a:fillRect/>
          </a:stretch>
        </p:blipFill>
        <p:spPr>
          <a:xfrm>
            <a:off x="143007" y="1153069"/>
            <a:ext cx="11905983" cy="1978925"/>
          </a:xfrm>
          <a:prstGeom prst="rect">
            <a:avLst/>
          </a:prstGeom>
        </p:spPr>
      </p:pic>
      <p:pic>
        <p:nvPicPr>
          <p:cNvPr id="2" name="Picture 1">
            <a:extLst>
              <a:ext uri="{FF2B5EF4-FFF2-40B4-BE49-F238E27FC236}">
                <a16:creationId xmlns:a16="http://schemas.microsoft.com/office/drawing/2014/main" id="{C36331A6-B97F-43EC-A2DD-559F34E99817}"/>
              </a:ext>
            </a:extLst>
          </p:cNvPr>
          <p:cNvPicPr>
            <a:picLocks noChangeAspect="1"/>
          </p:cNvPicPr>
          <p:nvPr/>
        </p:nvPicPr>
        <p:blipFill>
          <a:blip r:embed="rId4"/>
          <a:stretch>
            <a:fillRect/>
          </a:stretch>
        </p:blipFill>
        <p:spPr>
          <a:xfrm>
            <a:off x="526303" y="3922462"/>
            <a:ext cx="11139392" cy="178230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pic>
      <p:sp>
        <p:nvSpPr>
          <p:cNvPr id="4" name="TextBox 3">
            <a:extLst>
              <a:ext uri="{FF2B5EF4-FFF2-40B4-BE49-F238E27FC236}">
                <a16:creationId xmlns:a16="http://schemas.microsoft.com/office/drawing/2014/main" id="{19048F3C-6EE4-4BE9-9503-502AF638316B}"/>
              </a:ext>
            </a:extLst>
          </p:cNvPr>
          <p:cNvSpPr txBox="1"/>
          <p:nvPr/>
        </p:nvSpPr>
        <p:spPr>
          <a:xfrm>
            <a:off x="526303" y="106381"/>
            <a:ext cx="10093571" cy="830997"/>
          </a:xfrm>
          <a:prstGeom prst="rect">
            <a:avLst/>
          </a:prstGeom>
          <a:noFill/>
        </p:spPr>
        <p:txBody>
          <a:bodyPr wrap="square" rtlCol="0">
            <a:spAutoFit/>
          </a:bodyPr>
          <a:lstStyle/>
          <a:p>
            <a:r>
              <a:rPr lang="en-US" sz="4800" dirty="0"/>
              <a:t>Experimental Design</a:t>
            </a:r>
          </a:p>
        </p:txBody>
      </p:sp>
    </p:spTree>
    <p:extLst>
      <p:ext uri="{BB962C8B-B14F-4D97-AF65-F5344CB8AC3E}">
        <p14:creationId xmlns:p14="http://schemas.microsoft.com/office/powerpoint/2010/main" val="39635274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744B307CEAF014EA7532C7476235290" ma:contentTypeVersion="0" ma:contentTypeDescription="Create a new document." ma:contentTypeScope="" ma:versionID="f082c02d4b741437cf147733a1ea3f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7089AD-7213-4946-B482-AC64216672EE}">
  <ds:schemaRefs>
    <ds:schemaRef ds:uri="http://schemas.microsoft.com/sharepoint/v3/contenttype/forms"/>
  </ds:schemaRefs>
</ds:datastoreItem>
</file>

<file path=customXml/itemProps2.xml><?xml version="1.0" encoding="utf-8"?>
<ds:datastoreItem xmlns:ds="http://schemas.openxmlformats.org/officeDocument/2006/customXml" ds:itemID="{F620BB12-9364-4682-8B50-A417D9D308A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7CB6E64-A1B2-4E74-A854-01306CF585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272</TotalTime>
  <Words>1575</Words>
  <Application>Microsoft Macintosh PowerPoint</Application>
  <PresentationFormat>Widescreen</PresentationFormat>
  <Paragraphs>187</Paragraphs>
  <Slides>24</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Calibri Light</vt:lpstr>
      <vt:lpstr>Times New Roman</vt:lpstr>
      <vt:lpstr>Office Theme</vt:lpstr>
      <vt:lpstr>1_Office Theme</vt:lpstr>
      <vt:lpstr>Agenda</vt:lpstr>
      <vt:lpstr>Introductions and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New Questions</vt:lpstr>
      <vt:lpstr>Project Website</vt:lpstr>
      <vt:lpstr>PowerPoint Presentation</vt:lpstr>
      <vt:lpstr>PowerPoint Presentation</vt:lpstr>
      <vt:lpstr>Next Steps (Objective 1):</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Tucker Andrews</dc:creator>
  <cp:lastModifiedBy>Deb Neher</cp:lastModifiedBy>
  <cp:revision>27</cp:revision>
  <dcterms:created xsi:type="dcterms:W3CDTF">2018-11-28T16:29:40Z</dcterms:created>
  <dcterms:modified xsi:type="dcterms:W3CDTF">2018-11-30T14:18:03Z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0x010100D744B307CEAF014EA7532C7476235290</vt:lpwstr>
  </property>
</Properties>
</file>